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93" r:id="rId5"/>
    <p:sldId id="2100" r:id="rId6"/>
    <p:sldId id="396" r:id="rId7"/>
    <p:sldId id="2094" r:id="rId8"/>
    <p:sldId id="2095" r:id="rId9"/>
    <p:sldId id="2099" r:id="rId10"/>
    <p:sldId id="400" r:id="rId11"/>
    <p:sldId id="2087" r:id="rId12"/>
    <p:sldId id="2088" r:id="rId13"/>
    <p:sldId id="2089" r:id="rId14"/>
    <p:sldId id="2090" r:id="rId15"/>
    <p:sldId id="2091" r:id="rId16"/>
    <p:sldId id="2098" r:id="rId17"/>
    <p:sldId id="2093" r:id="rId18"/>
    <p:sldId id="524" r:id="rId19"/>
    <p:sldId id="374" r:id="rId20"/>
    <p:sldId id="2096" r:id="rId21"/>
    <p:sldId id="2081" r:id="rId22"/>
    <p:sldId id="2097" r:id="rId23"/>
    <p:sldId id="392" r:id="rId24"/>
  </p:sldIdLst>
  <p:sldSz cx="12192000" cy="6858000"/>
  <p:notesSz cx="6794500" cy="99314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E"/>
    <a:srgbClr val="FBCB21"/>
    <a:srgbClr val="F7FCFF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71A68-8AF5-4C6F-91F4-A82AD42E734A}" v="5" dt="2023-11-21T13:27:02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234" autoAdjust="0"/>
  </p:normalViewPr>
  <p:slideViewPr>
    <p:cSldViewPr snapToGrid="0" showGuides="1">
      <p:cViewPr varScale="1">
        <p:scale>
          <a:sx n="53" d="100"/>
          <a:sy n="53" d="100"/>
        </p:scale>
        <p:origin x="113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7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orman" userId="7520c5a9-8247-49ee-835c-906af5307abb" providerId="ADAL" clId="{4AB71A68-8AF5-4C6F-91F4-A82AD42E734A}"/>
    <pc:docChg chg="custSel addSld delSld modSld">
      <pc:chgData name="Anna Norman" userId="7520c5a9-8247-49ee-835c-906af5307abb" providerId="ADAL" clId="{4AB71A68-8AF5-4C6F-91F4-A82AD42E734A}" dt="2023-11-21T13:29:35.353" v="551" actId="20577"/>
      <pc:docMkLst>
        <pc:docMk/>
      </pc:docMkLst>
      <pc:sldChg chg="modNotesTx">
        <pc:chgData name="Anna Norman" userId="7520c5a9-8247-49ee-835c-906af5307abb" providerId="ADAL" clId="{4AB71A68-8AF5-4C6F-91F4-A82AD42E734A}" dt="2023-11-21T13:28:55.904" v="503" actId="6549"/>
        <pc:sldMkLst>
          <pc:docMk/>
          <pc:sldMk cId="2023585709" sldId="392"/>
        </pc:sldMkLst>
      </pc:sldChg>
      <pc:sldChg chg="modSp mod">
        <pc:chgData name="Anna Norman" userId="7520c5a9-8247-49ee-835c-906af5307abb" providerId="ADAL" clId="{4AB71A68-8AF5-4C6F-91F4-A82AD42E734A}" dt="2023-11-21T13:21:40.084" v="306" actId="1076"/>
        <pc:sldMkLst>
          <pc:docMk/>
          <pc:sldMk cId="455008524" sldId="396"/>
        </pc:sldMkLst>
        <pc:spChg chg="mod">
          <ac:chgData name="Anna Norman" userId="7520c5a9-8247-49ee-835c-906af5307abb" providerId="ADAL" clId="{4AB71A68-8AF5-4C6F-91F4-A82AD42E734A}" dt="2023-11-21T13:21:21.948" v="302" actId="1076"/>
          <ac:spMkLst>
            <pc:docMk/>
            <pc:sldMk cId="455008524" sldId="396"/>
            <ac:spMk id="2" creationId="{BE9F14A5-E595-4B8B-B615-2BE8894B609E}"/>
          </ac:spMkLst>
        </pc:spChg>
        <pc:spChg chg="mod">
          <ac:chgData name="Anna Norman" userId="7520c5a9-8247-49ee-835c-906af5307abb" providerId="ADAL" clId="{4AB71A68-8AF5-4C6F-91F4-A82AD42E734A}" dt="2023-11-21T13:21:40.084" v="306" actId="1076"/>
          <ac:spMkLst>
            <pc:docMk/>
            <pc:sldMk cId="455008524" sldId="396"/>
            <ac:spMk id="3" creationId="{878E539B-D0B9-4C90-8D31-5317C7D0EEC7}"/>
          </ac:spMkLst>
        </pc:spChg>
      </pc:sldChg>
      <pc:sldChg chg="modSp mod">
        <pc:chgData name="Anna Norman" userId="7520c5a9-8247-49ee-835c-906af5307abb" providerId="ADAL" clId="{4AB71A68-8AF5-4C6F-91F4-A82AD42E734A}" dt="2023-11-21T13:07:28.821" v="1" actId="1076"/>
        <pc:sldMkLst>
          <pc:docMk/>
          <pc:sldMk cId="1714857439" sldId="400"/>
        </pc:sldMkLst>
        <pc:spChg chg="mod">
          <ac:chgData name="Anna Norman" userId="7520c5a9-8247-49ee-835c-906af5307abb" providerId="ADAL" clId="{4AB71A68-8AF5-4C6F-91F4-A82AD42E734A}" dt="2023-11-21T13:07:23.177" v="0" actId="14100"/>
          <ac:spMkLst>
            <pc:docMk/>
            <pc:sldMk cId="1714857439" sldId="400"/>
            <ac:spMk id="2" creationId="{0FF8B0E4-36B6-450B-AC84-3C68BB186B44}"/>
          </ac:spMkLst>
        </pc:spChg>
        <pc:spChg chg="mod">
          <ac:chgData name="Anna Norman" userId="7520c5a9-8247-49ee-835c-906af5307abb" providerId="ADAL" clId="{4AB71A68-8AF5-4C6F-91F4-A82AD42E734A}" dt="2023-11-21T13:07:28.821" v="1" actId="1076"/>
          <ac:spMkLst>
            <pc:docMk/>
            <pc:sldMk cId="1714857439" sldId="400"/>
            <ac:spMk id="3" creationId="{63D4BBF8-03B2-4E78-9876-5DC6AAF4EBBD}"/>
          </ac:spMkLst>
        </pc:spChg>
      </pc:sldChg>
      <pc:sldChg chg="modNotesTx">
        <pc:chgData name="Anna Norman" userId="7520c5a9-8247-49ee-835c-906af5307abb" providerId="ADAL" clId="{4AB71A68-8AF5-4C6F-91F4-A82AD42E734A}" dt="2023-11-21T13:14:08.559" v="159" actId="313"/>
        <pc:sldMkLst>
          <pc:docMk/>
          <pc:sldMk cId="1162259061" sldId="2081"/>
        </pc:sldMkLst>
      </pc:sldChg>
      <pc:sldChg chg="del modNotesTx">
        <pc:chgData name="Anna Norman" userId="7520c5a9-8247-49ee-835c-906af5307abb" providerId="ADAL" clId="{4AB71A68-8AF5-4C6F-91F4-A82AD42E734A}" dt="2023-11-21T13:28:50.379" v="502" actId="47"/>
        <pc:sldMkLst>
          <pc:docMk/>
          <pc:sldMk cId="3707443344" sldId="2085"/>
        </pc:sldMkLst>
      </pc:sldChg>
      <pc:sldChg chg="modSp del mod">
        <pc:chgData name="Anna Norman" userId="7520c5a9-8247-49ee-835c-906af5307abb" providerId="ADAL" clId="{4AB71A68-8AF5-4C6F-91F4-A82AD42E734A}" dt="2023-11-21T13:25:26.898" v="419" actId="47"/>
        <pc:sldMkLst>
          <pc:docMk/>
          <pc:sldMk cId="598309860" sldId="2092"/>
        </pc:sldMkLst>
        <pc:spChg chg="mod">
          <ac:chgData name="Anna Norman" userId="7520c5a9-8247-49ee-835c-906af5307abb" providerId="ADAL" clId="{4AB71A68-8AF5-4C6F-91F4-A82AD42E734A}" dt="2023-11-21T13:24:32.228" v="418" actId="20577"/>
          <ac:spMkLst>
            <pc:docMk/>
            <pc:sldMk cId="598309860" sldId="2092"/>
            <ac:spMk id="2" creationId="{AFFBBD8B-8D42-4165-8CD2-3148D5EDB076}"/>
          </ac:spMkLst>
        </pc:spChg>
        <pc:spChg chg="mod">
          <ac:chgData name="Anna Norman" userId="7520c5a9-8247-49ee-835c-906af5307abb" providerId="ADAL" clId="{4AB71A68-8AF5-4C6F-91F4-A82AD42E734A}" dt="2023-11-21T13:24:22.138" v="413" actId="20577"/>
          <ac:spMkLst>
            <pc:docMk/>
            <pc:sldMk cId="598309860" sldId="2092"/>
            <ac:spMk id="3" creationId="{DADF6D31-9E6B-47D5-ADA0-E3528C1D0EA4}"/>
          </ac:spMkLst>
        </pc:spChg>
      </pc:sldChg>
      <pc:sldChg chg="modSp mod">
        <pc:chgData name="Anna Norman" userId="7520c5a9-8247-49ee-835c-906af5307abb" providerId="ADAL" clId="{4AB71A68-8AF5-4C6F-91F4-A82AD42E734A}" dt="2023-11-21T13:22:32.883" v="364" actId="20577"/>
        <pc:sldMkLst>
          <pc:docMk/>
          <pc:sldMk cId="106202756" sldId="2094"/>
        </pc:sldMkLst>
        <pc:spChg chg="mod">
          <ac:chgData name="Anna Norman" userId="7520c5a9-8247-49ee-835c-906af5307abb" providerId="ADAL" clId="{4AB71A68-8AF5-4C6F-91F4-A82AD42E734A}" dt="2023-11-21T13:22:32.883" v="364" actId="20577"/>
          <ac:spMkLst>
            <pc:docMk/>
            <pc:sldMk cId="106202756" sldId="2094"/>
            <ac:spMk id="2" creationId="{42C11A86-6778-4869-BDFC-2E07CA0244BF}"/>
          </ac:spMkLst>
        </pc:spChg>
      </pc:sldChg>
      <pc:sldChg chg="addSp delSp modSp new mod modClrScheme chgLayout">
        <pc:chgData name="Anna Norman" userId="7520c5a9-8247-49ee-835c-906af5307abb" providerId="ADAL" clId="{4AB71A68-8AF5-4C6F-91F4-A82AD42E734A}" dt="2023-11-21T13:09:21.301" v="36" actId="20577"/>
        <pc:sldMkLst>
          <pc:docMk/>
          <pc:sldMk cId="2737656109" sldId="2096"/>
        </pc:sldMkLst>
        <pc:spChg chg="del mod ord">
          <ac:chgData name="Anna Norman" userId="7520c5a9-8247-49ee-835c-906af5307abb" providerId="ADAL" clId="{4AB71A68-8AF5-4C6F-91F4-A82AD42E734A}" dt="2023-11-21T13:09:12.357" v="3" actId="700"/>
          <ac:spMkLst>
            <pc:docMk/>
            <pc:sldMk cId="2737656109" sldId="2096"/>
            <ac:spMk id="2" creationId="{9BF5F1D6-F56C-4580-E2A5-BA75D09FA4D5}"/>
          </ac:spMkLst>
        </pc:spChg>
        <pc:spChg chg="del">
          <ac:chgData name="Anna Norman" userId="7520c5a9-8247-49ee-835c-906af5307abb" providerId="ADAL" clId="{4AB71A68-8AF5-4C6F-91F4-A82AD42E734A}" dt="2023-11-21T13:09:12.357" v="3" actId="700"/>
          <ac:spMkLst>
            <pc:docMk/>
            <pc:sldMk cId="2737656109" sldId="2096"/>
            <ac:spMk id="3" creationId="{E9EE1DEF-2E9B-7CA0-099A-7C046CFA2D9D}"/>
          </ac:spMkLst>
        </pc:spChg>
        <pc:spChg chg="add mod ord">
          <ac:chgData name="Anna Norman" userId="7520c5a9-8247-49ee-835c-906af5307abb" providerId="ADAL" clId="{4AB71A68-8AF5-4C6F-91F4-A82AD42E734A}" dt="2023-11-21T13:09:21.301" v="36" actId="20577"/>
          <ac:spMkLst>
            <pc:docMk/>
            <pc:sldMk cId="2737656109" sldId="2096"/>
            <ac:spMk id="4" creationId="{E48BD9BA-4ADC-3B9E-6BEC-0202A981E520}"/>
          </ac:spMkLst>
        </pc:spChg>
      </pc:sldChg>
      <pc:sldChg chg="addSp delSp modSp new mod modAnim modNotesTx">
        <pc:chgData name="Anna Norman" userId="7520c5a9-8247-49ee-835c-906af5307abb" providerId="ADAL" clId="{4AB71A68-8AF5-4C6F-91F4-A82AD42E734A}" dt="2023-11-21T13:13:57.923" v="154" actId="313"/>
        <pc:sldMkLst>
          <pc:docMk/>
          <pc:sldMk cId="1663823294" sldId="2097"/>
        </pc:sldMkLst>
        <pc:spChg chg="del">
          <ac:chgData name="Anna Norman" userId="7520c5a9-8247-49ee-835c-906af5307abb" providerId="ADAL" clId="{4AB71A68-8AF5-4C6F-91F4-A82AD42E734A}" dt="2023-11-21T13:12:06.576" v="64" actId="478"/>
          <ac:spMkLst>
            <pc:docMk/>
            <pc:sldMk cId="1663823294" sldId="2097"/>
            <ac:spMk id="2" creationId="{05D033A4-67A7-3E0E-0172-18F1E72AADC9}"/>
          </ac:spMkLst>
        </pc:spChg>
        <pc:spChg chg="mod">
          <ac:chgData name="Anna Norman" userId="7520c5a9-8247-49ee-835c-906af5307abb" providerId="ADAL" clId="{4AB71A68-8AF5-4C6F-91F4-A82AD42E734A}" dt="2023-11-21T13:09:50.269" v="63" actId="20577"/>
          <ac:spMkLst>
            <pc:docMk/>
            <pc:sldMk cId="1663823294" sldId="2097"/>
            <ac:spMk id="3" creationId="{74F670FA-DE44-7AA8-6128-7586381E31BD}"/>
          </ac:spMkLst>
        </pc:spChg>
        <pc:spChg chg="add mod">
          <ac:chgData name="Anna Norman" userId="7520c5a9-8247-49ee-835c-906af5307abb" providerId="ADAL" clId="{4AB71A68-8AF5-4C6F-91F4-A82AD42E734A}" dt="2023-11-21T13:13:15.510" v="73" actId="20577"/>
          <ac:spMkLst>
            <pc:docMk/>
            <pc:sldMk cId="1663823294" sldId="2097"/>
            <ac:spMk id="5" creationId="{1F4D4849-C6AD-FB38-B35E-AEB3D24A4EB9}"/>
          </ac:spMkLst>
        </pc:spChg>
        <pc:picChg chg="add mod">
          <ac:chgData name="Anna Norman" userId="7520c5a9-8247-49ee-835c-906af5307abb" providerId="ADAL" clId="{4AB71A68-8AF5-4C6F-91F4-A82AD42E734A}" dt="2023-11-21T13:12:34.548" v="68" actId="14100"/>
          <ac:picMkLst>
            <pc:docMk/>
            <pc:sldMk cId="1663823294" sldId="2097"/>
            <ac:picMk id="4" creationId="{03DC74D6-D417-7A14-98D2-16635EF8835E}"/>
          </ac:picMkLst>
        </pc:picChg>
      </pc:sldChg>
      <pc:sldChg chg="addSp delSp modSp new mod modClrScheme chgLayout">
        <pc:chgData name="Anna Norman" userId="7520c5a9-8247-49ee-835c-906af5307abb" providerId="ADAL" clId="{4AB71A68-8AF5-4C6F-91F4-A82AD42E734A}" dt="2023-11-21T13:28:16.762" v="501" actId="207"/>
        <pc:sldMkLst>
          <pc:docMk/>
          <pc:sldMk cId="2336650853" sldId="2098"/>
        </pc:sldMkLst>
        <pc:spChg chg="del mod ord">
          <ac:chgData name="Anna Norman" userId="7520c5a9-8247-49ee-835c-906af5307abb" providerId="ADAL" clId="{4AB71A68-8AF5-4C6F-91F4-A82AD42E734A}" dt="2023-11-21T13:27:32.197" v="444" actId="700"/>
          <ac:spMkLst>
            <pc:docMk/>
            <pc:sldMk cId="2336650853" sldId="2098"/>
            <ac:spMk id="2" creationId="{0444D667-016F-91D7-2A0F-765E179A6630}"/>
          </ac:spMkLst>
        </pc:spChg>
        <pc:spChg chg="del">
          <ac:chgData name="Anna Norman" userId="7520c5a9-8247-49ee-835c-906af5307abb" providerId="ADAL" clId="{4AB71A68-8AF5-4C6F-91F4-A82AD42E734A}" dt="2023-11-21T13:27:32.197" v="444" actId="700"/>
          <ac:spMkLst>
            <pc:docMk/>
            <pc:sldMk cId="2336650853" sldId="2098"/>
            <ac:spMk id="3" creationId="{E144DF0B-DDF5-DD11-2B8F-D72488B27081}"/>
          </ac:spMkLst>
        </pc:spChg>
        <pc:spChg chg="add mod ord">
          <ac:chgData name="Anna Norman" userId="7520c5a9-8247-49ee-835c-906af5307abb" providerId="ADAL" clId="{4AB71A68-8AF5-4C6F-91F4-A82AD42E734A}" dt="2023-11-21T13:28:16.762" v="501" actId="207"/>
          <ac:spMkLst>
            <pc:docMk/>
            <pc:sldMk cId="2336650853" sldId="2098"/>
            <ac:spMk id="4" creationId="{7C5DE137-6EFD-11AA-660B-661D0B23CD9E}"/>
          </ac:spMkLst>
        </pc:spChg>
      </pc:sldChg>
      <pc:sldChg chg="addSp delSp modSp new mod modClrScheme chgLayout">
        <pc:chgData name="Anna Norman" userId="7520c5a9-8247-49ee-835c-906af5307abb" providerId="ADAL" clId="{4AB71A68-8AF5-4C6F-91F4-A82AD42E734A}" dt="2023-11-21T13:23:40.428" v="403" actId="20577"/>
        <pc:sldMkLst>
          <pc:docMk/>
          <pc:sldMk cId="3858641760" sldId="2099"/>
        </pc:sldMkLst>
        <pc:spChg chg="del">
          <ac:chgData name="Anna Norman" userId="7520c5a9-8247-49ee-835c-906af5307abb" providerId="ADAL" clId="{4AB71A68-8AF5-4C6F-91F4-A82AD42E734A}" dt="2023-11-21T13:23:27.525" v="367" actId="700"/>
          <ac:spMkLst>
            <pc:docMk/>
            <pc:sldMk cId="3858641760" sldId="2099"/>
            <ac:spMk id="2" creationId="{7CDE8AF5-5E59-0FA8-A4F3-826A75A6E9A6}"/>
          </ac:spMkLst>
        </pc:spChg>
        <pc:spChg chg="del">
          <ac:chgData name="Anna Norman" userId="7520c5a9-8247-49ee-835c-906af5307abb" providerId="ADAL" clId="{4AB71A68-8AF5-4C6F-91F4-A82AD42E734A}" dt="2023-11-21T13:23:27.525" v="367" actId="700"/>
          <ac:spMkLst>
            <pc:docMk/>
            <pc:sldMk cId="3858641760" sldId="2099"/>
            <ac:spMk id="3" creationId="{01FCFF1E-B077-20D8-570F-9E8681C9A35F}"/>
          </ac:spMkLst>
        </pc:spChg>
        <pc:spChg chg="add mod">
          <ac:chgData name="Anna Norman" userId="7520c5a9-8247-49ee-835c-906af5307abb" providerId="ADAL" clId="{4AB71A68-8AF5-4C6F-91F4-A82AD42E734A}" dt="2023-11-21T13:23:40.428" v="403" actId="20577"/>
          <ac:spMkLst>
            <pc:docMk/>
            <pc:sldMk cId="3858641760" sldId="2099"/>
            <ac:spMk id="4" creationId="{2D138537-ECC6-C502-FFA8-DED45CB98322}"/>
          </ac:spMkLst>
        </pc:spChg>
      </pc:sldChg>
      <pc:sldChg chg="addSp delSp modSp new mod modClrScheme modAnim chgLayout modNotesTx">
        <pc:chgData name="Anna Norman" userId="7520c5a9-8247-49ee-835c-906af5307abb" providerId="ADAL" clId="{4AB71A68-8AF5-4C6F-91F4-A82AD42E734A}" dt="2023-11-21T13:29:35.353" v="551" actId="20577"/>
        <pc:sldMkLst>
          <pc:docMk/>
          <pc:sldMk cId="4068438711" sldId="2100"/>
        </pc:sldMkLst>
        <pc:spChg chg="del mod ord">
          <ac:chgData name="Anna Norman" userId="7520c5a9-8247-49ee-835c-906af5307abb" providerId="ADAL" clId="{4AB71A68-8AF5-4C6F-91F4-A82AD42E734A}" dt="2023-11-21T13:26:19.776" v="421" actId="700"/>
          <ac:spMkLst>
            <pc:docMk/>
            <pc:sldMk cId="4068438711" sldId="2100"/>
            <ac:spMk id="2" creationId="{A382C3C4-2495-701E-4723-74665097BBE3}"/>
          </ac:spMkLst>
        </pc:spChg>
        <pc:spChg chg="add mod ord">
          <ac:chgData name="Anna Norman" userId="7520c5a9-8247-49ee-835c-906af5307abb" providerId="ADAL" clId="{4AB71A68-8AF5-4C6F-91F4-A82AD42E734A}" dt="2023-11-21T13:26:37.649" v="439" actId="1076"/>
          <ac:spMkLst>
            <pc:docMk/>
            <pc:sldMk cId="4068438711" sldId="2100"/>
            <ac:spMk id="3" creationId="{592051C6-CB1D-DBA0-9AAD-5E45D38E1B37}"/>
          </ac:spMkLst>
        </pc:spChg>
        <pc:spChg chg="add del mod ord">
          <ac:chgData name="Anna Norman" userId="7520c5a9-8247-49ee-835c-906af5307abb" providerId="ADAL" clId="{4AB71A68-8AF5-4C6F-91F4-A82AD42E734A}" dt="2023-11-21T13:26:39.547" v="440" actId="478"/>
          <ac:spMkLst>
            <pc:docMk/>
            <pc:sldMk cId="4068438711" sldId="2100"/>
            <ac:spMk id="4" creationId="{9C2E500B-A7F8-5079-1A0C-F6FADAA6AA93}"/>
          </ac:spMkLst>
        </pc:spChg>
        <pc:picChg chg="add mod">
          <ac:chgData name="Anna Norman" userId="7520c5a9-8247-49ee-835c-906af5307abb" providerId="ADAL" clId="{4AB71A68-8AF5-4C6F-91F4-A82AD42E734A}" dt="2023-11-21T13:27:09.060" v="443" actId="1076"/>
          <ac:picMkLst>
            <pc:docMk/>
            <pc:sldMk cId="4068438711" sldId="2100"/>
            <ac:picMk id="5" creationId="{EF4EE9BD-8512-9013-B1F8-A903C7903C2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6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5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5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2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Framgångsrika föreningar karaktäriseras av en god organisation gällande dessa ”3 V”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Varför är det bra att ha sina styrdokument på plats? – Surdegar och skavsår blir färre genom att det finns tydligt kommunicerade riktlinjer om beteenden mm.</a:t>
            </a:r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09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Film om Vårby IK – ”Den moderna föreningen som engagerar”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18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Film om </a:t>
            </a:r>
            <a:r>
              <a:rPr lang="sv-SE" dirty="0" err="1"/>
              <a:t>Matfors</a:t>
            </a:r>
            <a:r>
              <a:rPr lang="sv-SE" dirty="0"/>
              <a:t> SK – ”Den välkomnande föreningen”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86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Film om Svenska Skidförbundets strategiska plan.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7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En förening får gärna definiera en egen värdegrund, men det är viktigt att den går i linje med hela idrottsrörelsens värdegrund.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2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09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är allsidigheten hos er?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71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sänder jag för signaler som vuxen, t.ex. jag borde inte äta den här bullen för jag har inte tränat? Jag måste banta!</a:t>
            </a:r>
          </a:p>
          <a:p>
            <a:r>
              <a:rPr lang="sv-SE" dirty="0"/>
              <a:t>Tips: ”Idrottens himmel och helvete”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0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26AE321-E2CC-4B98-A522-C2DBB806F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23342CE-E8FA-4914-A5F4-8E735A594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000" y="1292631"/>
            <a:ext cx="1793377" cy="24372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3EE7BA8-9D43-43B6-A0C2-CAF8AE9DD0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EB1A67C-9433-40BC-9ED5-CB7AD4612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C8BA53B-4C69-4902-AE07-9A5D6B72D3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E0485D-0B3A-4F7D-A29A-0652169D16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C7BDCC-8E54-46E1-8C3D-D5F2BACE1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28FAA4B-ED1B-4451-9607-81589F82DB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022D8B7-5D34-4A62-BB6B-2E8B69A41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buClr>
                <a:schemeClr val="accent2"/>
              </a:buClr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A201033-6E55-4260-97C4-87F8686DCA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buClr>
                <a:schemeClr val="accent2"/>
              </a:buClr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8C8D10A-BECE-450F-90E1-C00A90BA5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buClr>
                <a:schemeClr val="accent2"/>
              </a:buClr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046C5B0-E6FB-4F56-8C08-B5F8B21755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buClr>
                <a:schemeClr val="accent2"/>
              </a:buClr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A9A40C6-4363-4F72-AE5B-0F03072804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D0C5FAA-7440-A040-9B67-EE1052D679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757" y="722520"/>
            <a:ext cx="1091493" cy="1483340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57548BE-F889-4A76-9A18-8FBD49892D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1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380403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AFAFE7C-72B8-4683-8C95-808A38393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379340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F7ADC3C-AFED-4B72-80C4-3DEFA3E180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380403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DF1796B-20A5-44A2-B522-CD5CC06E95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C39229E-A82D-472B-BA76-837BB8A09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575BBB-B63A-470F-87A4-42A48D789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DD806B7-6A2B-4434-BD30-0E12A033F7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EF448AF-33D3-462A-AC5E-3503BEBE6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000" y="1292631"/>
            <a:ext cx="1793377" cy="24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113EED2-CE2F-4040-B5D7-7B89812641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60366C1-36EE-4741-BB64-27F1C15DF0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351659-2FF8-443E-9EC6-0E84D0F43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15340B1-7595-4733-B151-D943FDA029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B1ADE1-56F4-49EF-903B-CAAD4D549C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DB0D56B-34AF-48C5-8899-3A63578C69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DA6B589-DBBA-4EC5-8B7E-704C3E0B413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" y="5635546"/>
            <a:ext cx="633974" cy="860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https://www.youtube.com/embed/w5n78MSAVsE?feature=oembed" TargetMode="External"/><Relationship Id="rId1" Type="http://schemas.openxmlformats.org/officeDocument/2006/relationships/tags" Target="../tags/tag15.xml"/><Relationship Id="rId6" Type="http://schemas.openxmlformats.org/officeDocument/2006/relationships/hyperlink" Target="https://www.youtube.com/watch?v=w5n78MSAVsE" TargetMode="External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player.vimeo.com/video/860122422?app_id=122963" TargetMode="External"/><Relationship Id="rId5" Type="http://schemas.openxmlformats.org/officeDocument/2006/relationships/hyperlink" Target="https://vimeo.com/860122422?share=copy" TargetMode="Externa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2MDEReRpFcw?feature=oembed" TargetMode="External"/><Relationship Id="rId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https://www.youtube.com/embed/lLCNurtiwS0?feature=oembed" TargetMode="External"/><Relationship Id="rId1" Type="http://schemas.openxmlformats.org/officeDocument/2006/relationships/tags" Target="../tags/tag5.xml"/><Relationship Id="rId5" Type="http://schemas.openxmlformats.org/officeDocument/2006/relationships/hyperlink" Target="https://www.youtube.com/watch?v=lLCNurtiwS0" TargetMode="Externa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9E8A60C-AE66-4C45-ABCF-77AE0DEB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85" y="1131036"/>
            <a:ext cx="9204230" cy="1143000"/>
          </a:xfrm>
        </p:spPr>
        <p:txBody>
          <a:bodyPr/>
          <a:lstStyle/>
          <a:p>
            <a:pPr algn="ctr"/>
            <a:br>
              <a:rPr lang="sv-SE" dirty="0"/>
            </a:br>
            <a:r>
              <a:rPr lang="sv-SE" dirty="0">
                <a:solidFill>
                  <a:schemeClr val="bg1"/>
                </a:solidFill>
              </a:rPr>
              <a:t> Strategi 2026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sz="6000" dirty="0">
                <a:solidFill>
                  <a:schemeClr val="bg1"/>
                </a:solidFill>
              </a:rPr>
              <a:t>etapp 1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/>
              <a:t>Värdegrund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70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2AC333-F4EA-4688-A141-CA71D2F2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648106"/>
            <a:ext cx="7639538" cy="1143000"/>
          </a:xfrm>
        </p:spPr>
        <p:txBody>
          <a:bodyPr/>
          <a:lstStyle/>
          <a:p>
            <a:r>
              <a:rPr lang="sv-SE" dirty="0"/>
              <a:t>Glädje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B09B8B-4842-4E6C-A49B-6620BE8B81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1927709"/>
            <a:ext cx="9455083" cy="2743054"/>
          </a:xfrm>
        </p:spPr>
        <p:txBody>
          <a:bodyPr/>
          <a:lstStyle/>
          <a:p>
            <a:r>
              <a:rPr lang="sv-SE" dirty="0"/>
              <a:t>Motivation</a:t>
            </a:r>
          </a:p>
          <a:p>
            <a:pPr lvl="1"/>
            <a:r>
              <a:rPr lang="sv-SE" dirty="0"/>
              <a:t>Inre</a:t>
            </a:r>
          </a:p>
          <a:p>
            <a:pPr lvl="1"/>
            <a:r>
              <a:rPr lang="sv-SE" dirty="0"/>
              <a:t>Yttre</a:t>
            </a:r>
          </a:p>
          <a:p>
            <a:pPr lvl="1"/>
            <a:r>
              <a:rPr lang="sv-SE" dirty="0"/>
              <a:t>Varför håller jag/du på?</a:t>
            </a:r>
          </a:p>
          <a:p>
            <a:r>
              <a:rPr lang="sv-SE" dirty="0"/>
              <a:t>Gemenskap</a:t>
            </a:r>
          </a:p>
          <a:p>
            <a:r>
              <a:rPr lang="sv-SE" dirty="0"/>
              <a:t>Tydlighet – förklara syfte</a:t>
            </a:r>
          </a:p>
          <a:p>
            <a:r>
              <a:rPr lang="sv-SE" dirty="0"/>
              <a:t>Uppmuntra att tänka, göra, välja själv</a:t>
            </a:r>
          </a:p>
          <a:p>
            <a:r>
              <a:rPr lang="sv-SE" dirty="0"/>
              <a:t>Konstruktiv feedback och individuell utveckling – se alla</a:t>
            </a:r>
          </a:p>
        </p:txBody>
      </p:sp>
      <p:pic>
        <p:nvPicPr>
          <p:cNvPr id="5" name="Bildobjekt 4" descr="En bild som visar skidåkning, himmel, utomhus, snö&#10;&#10;Automatiskt genererad beskrivning">
            <a:extLst>
              <a:ext uri="{FF2B5EF4-FFF2-40B4-BE49-F238E27FC236}">
                <a16:creationId xmlns:a16="http://schemas.microsoft.com/office/drawing/2014/main" id="{B414ACA5-97F3-40DD-AC2D-763B42024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455" y="1125415"/>
            <a:ext cx="3522672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54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EA763B-00DD-48A0-8962-816ACDDF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18" y="460815"/>
            <a:ext cx="7639538" cy="1143000"/>
          </a:xfrm>
        </p:spPr>
        <p:txBody>
          <a:bodyPr/>
          <a:lstStyle/>
          <a:p>
            <a:r>
              <a:rPr lang="sv-SE" dirty="0"/>
              <a:t>Allsidighet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97402F-ADFC-49BD-A146-A30E94CAF7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218" y="2057473"/>
            <a:ext cx="7029675" cy="2743054"/>
          </a:xfrm>
        </p:spPr>
        <p:txBody>
          <a:bodyPr/>
          <a:lstStyle/>
          <a:p>
            <a:r>
              <a:rPr lang="sv-SE" sz="2400" dirty="0"/>
              <a:t>Tidig specialisering = 1 sport innan 12 års ålder med intensiv och ensidig tävling och träning</a:t>
            </a:r>
          </a:p>
          <a:p>
            <a:r>
              <a:rPr lang="sv-SE" sz="2400" dirty="0"/>
              <a:t>Är detta alltid tidig specialisering?</a:t>
            </a:r>
          </a:p>
          <a:p>
            <a:r>
              <a:rPr lang="sv-SE" sz="2400" dirty="0"/>
              <a:t>Vad vill barnet?</a:t>
            </a:r>
          </a:p>
          <a:p>
            <a:r>
              <a:rPr lang="sv-SE" sz="2400" dirty="0"/>
              <a:t>Statistiskt sett – tidig specialisering ej fördelaktigt ur längre perspektiv</a:t>
            </a:r>
          </a:p>
        </p:txBody>
      </p:sp>
      <p:pic>
        <p:nvPicPr>
          <p:cNvPr id="5" name="Bildobjekt 4" descr="En bild som visar utomhus, himmel, snö, skidåkning&#10;&#10;Automatiskt genererad beskrivning">
            <a:extLst>
              <a:ext uri="{FF2B5EF4-FFF2-40B4-BE49-F238E27FC236}">
                <a16:creationId xmlns:a16="http://schemas.microsoft.com/office/drawing/2014/main" id="{A3BC9A9F-B901-4A73-B88C-8890CDE32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95" y="1150157"/>
            <a:ext cx="4146613" cy="3114989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48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6DD1D-6385-41FF-B6F6-2BFDA65A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00" y="550866"/>
            <a:ext cx="7639538" cy="1143000"/>
          </a:xfrm>
        </p:spPr>
        <p:txBody>
          <a:bodyPr/>
          <a:lstStyle/>
          <a:p>
            <a:r>
              <a:rPr lang="sv-SE" dirty="0"/>
              <a:t>Hälsa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29C77F-727D-4563-9DD2-192F9560ED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82353"/>
            <a:ext cx="7639050" cy="2743054"/>
          </a:xfrm>
        </p:spPr>
        <p:txBody>
          <a:bodyPr/>
          <a:lstStyle/>
          <a:p>
            <a:r>
              <a:rPr lang="sv-SE" dirty="0"/>
              <a:t>Kroppen utifrån funktion och hälsa</a:t>
            </a:r>
          </a:p>
          <a:p>
            <a:r>
              <a:rPr lang="sv-SE" dirty="0"/>
              <a:t>Kroppsideal och olika influenser</a:t>
            </a:r>
          </a:p>
          <a:p>
            <a:r>
              <a:rPr lang="sv-SE" dirty="0"/>
              <a:t>VÅGA FRÅGA &amp; VÅGA LYSSNA</a:t>
            </a:r>
          </a:p>
          <a:p>
            <a:r>
              <a:rPr lang="sv-SE" dirty="0"/>
              <a:t>Tonårsperiod = Högriskperiod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9EDE7D2-3088-4041-BD1D-B13161CDF7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8" t="18148" r="70379" b="10202"/>
          <a:stretch/>
        </p:blipFill>
        <p:spPr>
          <a:xfrm>
            <a:off x="7599599" y="1355360"/>
            <a:ext cx="4287601" cy="4147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74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C5DE137-6EFD-11AA-660B-661D0B23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behövs en </a:t>
            </a:r>
            <a:br>
              <a:rPr lang="sv-SE" dirty="0"/>
            </a:br>
            <a:r>
              <a:rPr lang="sv-SE" dirty="0">
                <a:solidFill>
                  <a:schemeClr val="bg2"/>
                </a:solidFill>
              </a:rPr>
              <a:t>värdegrund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665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F8F2A0-C293-4B11-AF28-967A294C3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2039815" y="881743"/>
            <a:ext cx="8390374" cy="5328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0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3927F3E-01EA-464E-8908-A7CFB99E414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/>
          <a:stretch/>
        </p:blipFill>
        <p:spPr>
          <a:xfrm>
            <a:off x="1411550" y="-25974"/>
            <a:ext cx="10389833" cy="6883974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15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0059" y="728848"/>
            <a:ext cx="9136272" cy="1143000"/>
          </a:xfrm>
        </p:spPr>
        <p:txBody>
          <a:bodyPr/>
          <a:lstStyle/>
          <a:p>
            <a:pPr algn="ctr"/>
            <a:r>
              <a:rPr lang="sv-SE" sz="4800" dirty="0"/>
              <a:t>Framgångsrika föreningar</a:t>
            </a:r>
            <a:br>
              <a:rPr lang="sv-SE" dirty="0"/>
            </a:br>
            <a:r>
              <a:rPr lang="sv-SE" sz="4400" dirty="0"/>
              <a:t>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278670" y="2057473"/>
            <a:ext cx="7639050" cy="2743054"/>
          </a:xfrm>
        </p:spPr>
        <p:txBody>
          <a:bodyPr/>
          <a:lstStyle/>
          <a:p>
            <a:pPr marL="360000" lvl="1" indent="0">
              <a:buNone/>
            </a:pPr>
            <a:endParaRPr lang="sv-SE" dirty="0"/>
          </a:p>
          <a:p>
            <a:r>
              <a:rPr lang="sv-SE" dirty="0"/>
              <a:t>Verksamhetsidé</a:t>
            </a:r>
          </a:p>
          <a:p>
            <a:pPr lvl="1"/>
            <a:r>
              <a:rPr lang="sv-SE" dirty="0"/>
              <a:t>Varför och för vem finns ni till?</a:t>
            </a:r>
          </a:p>
          <a:p>
            <a:r>
              <a:rPr lang="sv-SE" dirty="0"/>
              <a:t>Värdegrund</a:t>
            </a:r>
          </a:p>
          <a:p>
            <a:pPr lvl="1"/>
            <a:r>
              <a:rPr lang="sv-SE" dirty="0"/>
              <a:t>Vad vill ni stå för?</a:t>
            </a:r>
          </a:p>
          <a:p>
            <a:pPr lvl="1"/>
            <a:r>
              <a:rPr lang="sv-SE" dirty="0"/>
              <a:t>Vad vill ni förknippas med?</a:t>
            </a:r>
          </a:p>
          <a:p>
            <a:pPr lvl="1"/>
            <a:r>
              <a:rPr lang="sv-SE" dirty="0"/>
              <a:t>Levande värdeord – hur och varför?</a:t>
            </a:r>
          </a:p>
          <a:p>
            <a:r>
              <a:rPr lang="sv-SE" dirty="0"/>
              <a:t>Vision</a:t>
            </a:r>
          </a:p>
          <a:p>
            <a:pPr lvl="1"/>
            <a:r>
              <a:rPr lang="sv-SE" dirty="0"/>
              <a:t>Vart vill ni?</a:t>
            </a:r>
          </a:p>
          <a:p>
            <a:pPr marL="360000" lvl="1" indent="0">
              <a:buNone/>
            </a:pPr>
            <a:endParaRPr lang="sv-SE" dirty="0"/>
          </a:p>
        </p:txBody>
      </p:sp>
      <p:pic>
        <p:nvPicPr>
          <p:cNvPr id="6" name="Bildobjekt 5" descr="En bild som visar skidåkning, himmel, utomhus, snö&#10;&#10;Automatiskt genererad beskrivning">
            <a:extLst>
              <a:ext uri="{FF2B5EF4-FFF2-40B4-BE49-F238E27FC236}">
                <a16:creationId xmlns:a16="http://schemas.microsoft.com/office/drawing/2014/main" id="{65F827CD-B416-464F-9E72-83736E581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84" y="3466926"/>
            <a:ext cx="5351900" cy="3170364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0911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48BD9BA-4ADC-3B9E-6BEC-0202A981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Goda exempel</a:t>
            </a:r>
          </a:p>
        </p:txBody>
      </p:sp>
    </p:spTree>
    <p:extLst>
      <p:ext uri="{BB962C8B-B14F-4D97-AF65-F5344CB8AC3E}">
        <p14:creationId xmlns:p14="http://schemas.microsoft.com/office/powerpoint/2010/main" val="2737656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Den moderna föreningen engagerar med Vårby IK">
            <a:hlinkClick r:id="" action="ppaction://media"/>
            <a:extLst>
              <a:ext uri="{FF2B5EF4-FFF2-40B4-BE49-F238E27FC236}">
                <a16:creationId xmlns:a16="http://schemas.microsoft.com/office/drawing/2014/main" id="{50221E89-1544-4538-B596-6152D6D0D13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515541" y="0"/>
            <a:ext cx="8676459" cy="490220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D1ECB4-6C87-4C06-B5E9-D7436B9E4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243" y="1767946"/>
            <a:ext cx="2846657" cy="3793407"/>
          </a:xfrm>
        </p:spPr>
        <p:txBody>
          <a:bodyPr/>
          <a:lstStyle/>
          <a:p>
            <a:r>
              <a:rPr lang="sv-SE" dirty="0"/>
              <a:t>Den moderna föreningen engagerar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7C1DEB1-51FE-44D3-A534-B1FE6121122F}"/>
              </a:ext>
            </a:extLst>
          </p:cNvPr>
          <p:cNvSpPr txBox="1"/>
          <p:nvPr/>
        </p:nvSpPr>
        <p:spPr>
          <a:xfrm>
            <a:off x="4203700" y="5686121"/>
            <a:ext cx="765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6"/>
              </a:rPr>
              <a:t>https://www.youtube.com/watch?v=w5n78MSAVsE</a:t>
            </a:r>
            <a:r>
              <a:rPr lang="sv-SE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2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F670FA-DE44-7AA8-6128-7586381E31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Den välkomnande föreningen</a:t>
            </a:r>
          </a:p>
        </p:txBody>
      </p:sp>
      <p:pic>
        <p:nvPicPr>
          <p:cNvPr id="4" name="Onlinemedia 3" title="Den välkomnande föreningen">
            <a:hlinkClick r:id="" action="ppaction://media"/>
            <a:extLst>
              <a:ext uri="{FF2B5EF4-FFF2-40B4-BE49-F238E27FC236}">
                <a16:creationId xmlns:a16="http://schemas.microsoft.com/office/drawing/2014/main" id="{03DC74D6-D417-7A14-98D2-16635EF883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21443" y="1022684"/>
            <a:ext cx="8670557" cy="488482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F4D4849-C6AD-FB38-B35E-AEB3D24A4EB9}"/>
              </a:ext>
            </a:extLst>
          </p:cNvPr>
          <p:cNvSpPr txBox="1"/>
          <p:nvPr/>
        </p:nvSpPr>
        <p:spPr>
          <a:xfrm>
            <a:off x="4511842" y="6148137"/>
            <a:ext cx="6352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5"/>
              </a:rPr>
              <a:t>https://vimeo.com/860122422?share=copy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38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92051C6-CB1D-DBA0-9AAD-5E45D38E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32" y="353437"/>
            <a:ext cx="7639538" cy="1143000"/>
          </a:xfrm>
        </p:spPr>
        <p:txBody>
          <a:bodyPr/>
          <a:lstStyle/>
          <a:p>
            <a:r>
              <a:rPr lang="sv-SE" dirty="0"/>
              <a:t>Om strategi 2026</a:t>
            </a:r>
          </a:p>
        </p:txBody>
      </p:sp>
      <p:pic>
        <p:nvPicPr>
          <p:cNvPr id="5" name="Onlinemedia 4" title="Strategi 2026">
            <a:hlinkClick r:id="" action="ppaction://media"/>
            <a:extLst>
              <a:ext uri="{FF2B5EF4-FFF2-40B4-BE49-F238E27FC236}">
                <a16:creationId xmlns:a16="http://schemas.microsoft.com/office/drawing/2014/main" id="{EF4EE9BD-8512-9013-B1F8-A903C7903C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49926" y="1496437"/>
            <a:ext cx="8898021" cy="50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2358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9F14A5-E595-4B8B-B615-2BE8894B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72" y="231515"/>
            <a:ext cx="10056812" cy="1143000"/>
          </a:xfrm>
        </p:spPr>
        <p:txBody>
          <a:bodyPr/>
          <a:lstStyle/>
          <a:p>
            <a:r>
              <a:rPr lang="sv-SE" dirty="0"/>
              <a:t>Idrottens vägvisare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8E539B-D0B9-4C90-8D31-5317C7D0E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21" y="2030908"/>
            <a:ext cx="7639050" cy="2743054"/>
          </a:xfrm>
        </p:spPr>
        <p:txBody>
          <a:bodyPr/>
          <a:lstStyle/>
          <a:p>
            <a:r>
              <a:rPr lang="sv-SE" dirty="0"/>
              <a:t>Barnkonventionen</a:t>
            </a:r>
          </a:p>
          <a:p>
            <a:r>
              <a:rPr lang="sv-SE" dirty="0"/>
              <a:t>Idrottens värdegrund</a:t>
            </a:r>
          </a:p>
          <a:p>
            <a:r>
              <a:rPr lang="sv-SE" dirty="0"/>
              <a:t>Riktlinjer för barn- och ungdomsidrott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03408A2-28CC-428F-A99D-F9C384672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55" y="2364083"/>
            <a:ext cx="4359310" cy="2452112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00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C11A86-6778-4869-BDFC-2E07CA02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40" y="206784"/>
            <a:ext cx="9230265" cy="1212499"/>
          </a:xfrm>
        </p:spPr>
        <p:txBody>
          <a:bodyPr/>
          <a:lstStyle/>
          <a:p>
            <a:r>
              <a:rPr lang="sv-SE" sz="4000" dirty="0"/>
              <a:t>idrottens &amp;</a:t>
            </a:r>
            <a:br>
              <a:rPr lang="sv-SE" sz="4000" dirty="0"/>
            </a:br>
            <a:r>
              <a:rPr lang="sv-SE" sz="4000" dirty="0"/>
              <a:t>Svenska skidförbundets värdegrund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3EDB24A-DD5F-482F-BFEE-42C05AA9A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530356"/>
            <a:ext cx="7639050" cy="2743054"/>
          </a:xfrm>
        </p:spPr>
        <p:txBody>
          <a:bodyPr/>
          <a:lstStyle/>
          <a:p>
            <a:r>
              <a:rPr lang="sv-SE" dirty="0"/>
              <a:t>Glädje &amp; gemenskap</a:t>
            </a:r>
          </a:p>
          <a:p>
            <a:r>
              <a:rPr lang="sv-SE" dirty="0"/>
              <a:t>Demokrati &amp; delaktighet</a:t>
            </a:r>
          </a:p>
          <a:p>
            <a:r>
              <a:rPr lang="sv-SE" dirty="0"/>
              <a:t>Allas rätt att vara med</a:t>
            </a:r>
          </a:p>
          <a:p>
            <a:r>
              <a:rPr lang="sv-SE" dirty="0"/>
              <a:t>Rent spel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1EEF0D3-1E58-4DA0-9594-24E85D50F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855" y="2792807"/>
            <a:ext cx="2662384" cy="1981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20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D1BAC76A-FB4C-4585-BE80-ED03E49FAA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8F6109-0238-4F82-B967-074A32745C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Skidor Vill</a:t>
            </a:r>
          </a:p>
        </p:txBody>
      </p:sp>
      <p:pic>
        <p:nvPicPr>
          <p:cNvPr id="4" name="Onlinemedia 3" title="Skidor vill 2022">
            <a:hlinkClick r:id="" action="ppaction://media"/>
            <a:extLst>
              <a:ext uri="{FF2B5EF4-FFF2-40B4-BE49-F238E27FC236}">
                <a16:creationId xmlns:a16="http://schemas.microsoft.com/office/drawing/2014/main" id="{C70AAA6B-9006-462E-84CB-90EF69CE0DF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3522663" y="0"/>
            <a:ext cx="8670335" cy="48987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EB8C0C3-5336-4915-ABB7-67F888ED4987}"/>
              </a:ext>
            </a:extLst>
          </p:cNvPr>
          <p:cNvSpPr txBox="1"/>
          <p:nvPr/>
        </p:nvSpPr>
        <p:spPr>
          <a:xfrm>
            <a:off x="4685469" y="5518298"/>
            <a:ext cx="5705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hlinkClick r:id="rId5"/>
              </a:rPr>
              <a:t>https://www.youtube.com/watch?v=lLCNurtiwS0</a:t>
            </a:r>
            <a:r>
              <a:rPr lang="sv-SE" sz="2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4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D138537-ECC6-C502-FFA8-DED45CB9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Riktlinjer barn- och </a:t>
            </a:r>
            <a:br>
              <a:rPr lang="sv-SE" dirty="0"/>
            </a:br>
            <a:r>
              <a:rPr lang="sv-SE" dirty="0"/>
              <a:t>ungdomsidrott</a:t>
            </a:r>
          </a:p>
        </p:txBody>
      </p:sp>
    </p:spTree>
    <p:extLst>
      <p:ext uri="{BB962C8B-B14F-4D97-AF65-F5344CB8AC3E}">
        <p14:creationId xmlns:p14="http://schemas.microsoft.com/office/powerpoint/2010/main" val="385864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F8B0E4-36B6-450B-AC84-3C68BB18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767731"/>
            <a:ext cx="11466512" cy="892627"/>
          </a:xfrm>
        </p:spPr>
        <p:txBody>
          <a:bodyPr/>
          <a:lstStyle/>
          <a:p>
            <a:r>
              <a:rPr lang="sv-SE" sz="4400" dirty="0"/>
              <a:t>Riktlinjer för barn- &amp; ungdomsidrott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D4BBF8-03B2-4E78-9876-5DC6AAF4E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8483" y="1833190"/>
            <a:ext cx="7639050" cy="4029968"/>
          </a:xfrm>
        </p:spPr>
        <p:txBody>
          <a:bodyPr/>
          <a:lstStyle/>
          <a:p>
            <a:r>
              <a:rPr lang="sv-SE" dirty="0"/>
              <a:t>Trygghet</a:t>
            </a:r>
          </a:p>
          <a:p>
            <a:pPr lvl="1"/>
            <a:r>
              <a:rPr lang="sv-SE" dirty="0"/>
              <a:t>Skapa trygga och välkomnande miljöer</a:t>
            </a:r>
          </a:p>
          <a:p>
            <a:r>
              <a:rPr lang="sv-SE" dirty="0"/>
              <a:t>Delaktighet</a:t>
            </a:r>
          </a:p>
          <a:p>
            <a:pPr lvl="1"/>
            <a:r>
              <a:rPr lang="sv-SE" dirty="0"/>
              <a:t>Erbjud delaktighet och inflytande</a:t>
            </a:r>
          </a:p>
          <a:p>
            <a:r>
              <a:rPr lang="sv-SE" dirty="0"/>
              <a:t>Glädje</a:t>
            </a:r>
          </a:p>
          <a:p>
            <a:pPr lvl="1"/>
            <a:r>
              <a:rPr lang="sv-SE" dirty="0"/>
              <a:t>Främja inre drivkraft och långsiktig utveckling</a:t>
            </a:r>
          </a:p>
          <a:p>
            <a:r>
              <a:rPr lang="sv-SE" dirty="0"/>
              <a:t>Allsidighet</a:t>
            </a:r>
          </a:p>
          <a:p>
            <a:pPr lvl="1"/>
            <a:r>
              <a:rPr lang="sv-SE" dirty="0"/>
              <a:t>Möjliggör allsidigt och lekfullt idrottande</a:t>
            </a:r>
          </a:p>
          <a:p>
            <a:r>
              <a:rPr lang="sv-SE" dirty="0"/>
              <a:t>Hälsa</a:t>
            </a:r>
          </a:p>
          <a:p>
            <a:pPr lvl="1"/>
            <a:r>
              <a:rPr lang="sv-SE" dirty="0"/>
              <a:t>Bidra till hälsa och välbefinnande över tid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D9265C5-0E28-4BB3-92AD-730A7E532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83" y="5863158"/>
            <a:ext cx="3978693" cy="75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85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ADF63F-5A75-4952-A7AF-35E380A8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00" y="636531"/>
            <a:ext cx="7639538" cy="1143000"/>
          </a:xfrm>
        </p:spPr>
        <p:txBody>
          <a:bodyPr/>
          <a:lstStyle/>
          <a:p>
            <a:r>
              <a:rPr lang="sv-SE" dirty="0"/>
              <a:t>Trygghet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E5219A-0389-49FC-A948-6FDB1AEC9B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500" y="2182353"/>
            <a:ext cx="7639050" cy="2743054"/>
          </a:xfrm>
        </p:spPr>
        <p:txBody>
          <a:bodyPr/>
          <a:lstStyle/>
          <a:p>
            <a:r>
              <a:rPr lang="sv-SE" dirty="0"/>
              <a:t>Inkludering – positivt för inlärning</a:t>
            </a:r>
          </a:p>
          <a:p>
            <a:r>
              <a:rPr lang="sv-SE" dirty="0"/>
              <a:t>Lekens betydelse för att skapa positiva relationer</a:t>
            </a:r>
          </a:p>
          <a:p>
            <a:r>
              <a:rPr lang="sv-SE" dirty="0"/>
              <a:t>Värdegrund</a:t>
            </a:r>
          </a:p>
          <a:p>
            <a:r>
              <a:rPr lang="sv-SE" dirty="0"/>
              <a:t>Lyhörd</a:t>
            </a:r>
          </a:p>
          <a:p>
            <a:r>
              <a:rPr lang="sv-SE" dirty="0"/>
              <a:t>Normmedveten</a:t>
            </a:r>
          </a:p>
        </p:txBody>
      </p:sp>
      <p:pic>
        <p:nvPicPr>
          <p:cNvPr id="5" name="Bildobjekt 4" descr="En bild som visar person, himmel, kvinna&#10;&#10;Automatiskt genererad beskrivning">
            <a:extLst>
              <a:ext uri="{FF2B5EF4-FFF2-40B4-BE49-F238E27FC236}">
                <a16:creationId xmlns:a16="http://schemas.microsoft.com/office/drawing/2014/main" id="{AA7E7EB2-3569-4BF1-9F4A-572C71DDE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61" y="3429000"/>
            <a:ext cx="4612476" cy="2965163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09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3EC84-2D4C-43E7-851D-15F9DA65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833301"/>
            <a:ext cx="7639538" cy="1143000"/>
          </a:xfrm>
        </p:spPr>
        <p:txBody>
          <a:bodyPr/>
          <a:lstStyle/>
          <a:p>
            <a:r>
              <a:rPr lang="sv-SE" dirty="0"/>
              <a:t>Delaktighet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D58FC9-ADA5-471C-90A6-207F75588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274949"/>
            <a:ext cx="7639050" cy="2743054"/>
          </a:xfrm>
        </p:spPr>
        <p:txBody>
          <a:bodyPr/>
          <a:lstStyle/>
          <a:p>
            <a:r>
              <a:rPr lang="sv-SE" dirty="0"/>
              <a:t>Instruera inte bara – Ställ frågor och lyssna</a:t>
            </a:r>
          </a:p>
          <a:p>
            <a:r>
              <a:rPr lang="sv-SE" dirty="0"/>
              <a:t>Medinflytande</a:t>
            </a:r>
          </a:p>
          <a:p>
            <a:r>
              <a:rPr lang="sv-SE" dirty="0"/>
              <a:t>Tydlighet – kommunikation </a:t>
            </a:r>
          </a:p>
          <a:p>
            <a:r>
              <a:rPr lang="sv-SE" dirty="0"/>
              <a:t>Demokrati – Vem beslutar vad?</a:t>
            </a:r>
          </a:p>
          <a:p>
            <a:pPr lvl="1"/>
            <a:r>
              <a:rPr lang="sv-SE" dirty="0"/>
              <a:t>Spelregler, målsättning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D17E272-FC42-40A0-9628-C75D46115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60" y="2853155"/>
            <a:ext cx="3545126" cy="1829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640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XC 210701" id="{7656F534-B644-4308-B010-3EB5B6C340E1}" vid="{C51C72D8-5BBF-4F0B-930F-BF6897C28CB0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4A576D-93E0-4A49-A242-8AAFABDE4E9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89DE1C-3B2B-432B-BE6C-C33B58754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AA25F6-91E3-4F9F-BAED-2D97763B98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XC 210701</Template>
  <TotalTime>586</TotalTime>
  <Words>452</Words>
  <Application>Microsoft Office PowerPoint</Application>
  <PresentationFormat>Bredbild</PresentationFormat>
  <Paragraphs>97</Paragraphs>
  <Slides>20</Slides>
  <Notes>15</Notes>
  <HiddenSlides>0</HiddenSlides>
  <MMClips>4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Impact</vt:lpstr>
      <vt:lpstr>Systemtypsnitt</vt:lpstr>
      <vt:lpstr>Wingdings</vt:lpstr>
      <vt:lpstr>Blank Presentation</vt:lpstr>
      <vt:lpstr>  Strategi 2026 etapp 1 Värdegrund</vt:lpstr>
      <vt:lpstr>Om strategi 2026</vt:lpstr>
      <vt:lpstr>Idrottens vägvisare</vt:lpstr>
      <vt:lpstr>idrottens &amp; Svenska skidförbundets värdegrund</vt:lpstr>
      <vt:lpstr>PowerPoint-presentation</vt:lpstr>
      <vt:lpstr>Riktlinjer barn- och  ungdomsidrott</vt:lpstr>
      <vt:lpstr>Riktlinjer för barn- &amp; ungdomsidrott</vt:lpstr>
      <vt:lpstr>Trygghet</vt:lpstr>
      <vt:lpstr>Delaktighet</vt:lpstr>
      <vt:lpstr>Glädje</vt:lpstr>
      <vt:lpstr>Allsidighet</vt:lpstr>
      <vt:lpstr>Hälsa</vt:lpstr>
      <vt:lpstr>Varför behövs en  värdegrund?</vt:lpstr>
      <vt:lpstr>PowerPoint-presentation</vt:lpstr>
      <vt:lpstr>PowerPoint-presentation</vt:lpstr>
      <vt:lpstr>Framgångsrika föreningar Steg 1</vt:lpstr>
      <vt:lpstr>Goda exempel</vt:lpstr>
      <vt:lpstr>PowerPoint-presentation</vt:lpstr>
      <vt:lpstr>PowerPoint-presentation</vt:lpstr>
      <vt:lpstr>PowerPoint-presentation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Strid</dc:creator>
  <cp:lastModifiedBy>Anna Norman</cp:lastModifiedBy>
  <cp:revision>4</cp:revision>
  <cp:lastPrinted>2018-05-08T07:41:34Z</cp:lastPrinted>
  <dcterms:created xsi:type="dcterms:W3CDTF">2021-12-10T09:38:17Z</dcterms:created>
  <dcterms:modified xsi:type="dcterms:W3CDTF">2023-11-21T13:29:57Z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  <property fmtid="{D5CDD505-2E9C-101B-9397-08002B2CF9AE}" pid="3" name="ArticulateGUID">
    <vt:lpwstr>226A9C9A-C8F5-4A9B-A79D-A4BA21985336</vt:lpwstr>
  </property>
  <property fmtid="{D5CDD505-2E9C-101B-9397-08002B2CF9AE}" pid="4" name="ArticulatePath">
    <vt:lpwstr>https://skidor-my.sharepoint.com/personal/anders_strid_skidor_com/Documents/Utbildningar/Inspirationsträffar/Tour 2026/Gällivare 30 jan/Tour 2026 Etapp 1 Gällivare 30 jan</vt:lpwstr>
  </property>
</Properties>
</file>