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63" r:id="rId3"/>
    <p:sldId id="266" r:id="rId4"/>
    <p:sldId id="269" r:id="rId5"/>
    <p:sldId id="513" r:id="rId6"/>
    <p:sldId id="394" r:id="rId7"/>
    <p:sldId id="360" r:id="rId8"/>
    <p:sldId id="512" r:id="rId9"/>
    <p:sldId id="273" r:id="rId10"/>
    <p:sldId id="357" r:id="rId11"/>
    <p:sldId id="304" r:id="rId12"/>
    <p:sldId id="359" r:id="rId13"/>
    <p:sldId id="286" r:id="rId14"/>
    <p:sldId id="358" r:id="rId15"/>
    <p:sldId id="398" r:id="rId16"/>
    <p:sldId id="399" r:id="rId17"/>
    <p:sldId id="393" r:id="rId18"/>
    <p:sldId id="289" r:id="rId19"/>
    <p:sldId id="287" r:id="rId20"/>
    <p:sldId id="301" r:id="rId21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36628040-FC2D-4555-A676-C5BDE548C043}">
          <p14:sldIdLst>
            <p14:sldId id="263"/>
            <p14:sldId id="266"/>
            <p14:sldId id="269"/>
            <p14:sldId id="513"/>
            <p14:sldId id="394"/>
            <p14:sldId id="360"/>
            <p14:sldId id="512"/>
            <p14:sldId id="273"/>
            <p14:sldId id="357"/>
            <p14:sldId id="304"/>
            <p14:sldId id="359"/>
            <p14:sldId id="286"/>
            <p14:sldId id="358"/>
            <p14:sldId id="398"/>
            <p14:sldId id="399"/>
            <p14:sldId id="393"/>
            <p14:sldId id="289"/>
            <p14:sldId id="287"/>
            <p14:sldId id="301"/>
          </p14:sldIdLst>
        </p14:section>
        <p14:section name="Instruktioner" id="{0332FA32-E790-4CD3-86B6-B248B4EADE8B}">
          <p14:sldIdLst/>
        </p14:section>
        <p14:section name="Presentation" id="{3A8E3980-A42D-493A-9520-B376ACD18F4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2B5"/>
    <a:srgbClr val="91D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2" autoAdjust="0"/>
    <p:restoredTop sz="80372" autoAdjust="0"/>
  </p:normalViewPr>
  <p:slideViewPr>
    <p:cSldViewPr>
      <p:cViewPr varScale="1">
        <p:scale>
          <a:sx n="76" d="100"/>
          <a:sy n="76" d="100"/>
        </p:scale>
        <p:origin x="56" y="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1836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27550-08CA-4F9D-B7EF-8F071588B98D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v-SE"/>
        </a:p>
      </dgm:t>
    </dgm:pt>
    <dgm:pt modelId="{284CCAE4-C4E6-4E5A-B531-09E19CD113E7}">
      <dgm:prSet phldrT="[Text]" custT="1"/>
      <dgm:spPr/>
      <dgm:t>
        <a:bodyPr/>
        <a:lstStyle/>
        <a:p>
          <a:r>
            <a:rPr lang="sv-SE" sz="1800" dirty="0">
              <a:latin typeface="Merriweather Sans" panose="00000500000000000000" pitchFamily="2" charset="0"/>
            </a:rPr>
            <a:t>Utvecklande </a:t>
          </a:r>
        </a:p>
      </dgm:t>
    </dgm:pt>
    <dgm:pt modelId="{896297D0-053E-46E8-9E9E-7297B6874415}" type="parTrans" cxnId="{55B76601-1915-4F75-8712-BBEB02C2A075}">
      <dgm:prSet/>
      <dgm:spPr/>
      <dgm:t>
        <a:bodyPr/>
        <a:lstStyle/>
        <a:p>
          <a:endParaRPr lang="sv-SE"/>
        </a:p>
      </dgm:t>
    </dgm:pt>
    <dgm:pt modelId="{B19D15A9-EFE2-4B59-AA4F-699E55914665}" type="sibTrans" cxnId="{55B76601-1915-4F75-8712-BBEB02C2A075}">
      <dgm:prSet/>
      <dgm:spPr/>
      <dgm:t>
        <a:bodyPr/>
        <a:lstStyle/>
        <a:p>
          <a:endParaRPr lang="sv-SE"/>
        </a:p>
      </dgm:t>
    </dgm:pt>
    <dgm:pt modelId="{F0159C9F-ADF3-4556-A743-E9C546BA4620}">
      <dgm:prSet phldrT="[Text]" custT="1"/>
      <dgm:spPr/>
      <dgm:t>
        <a:bodyPr/>
        <a:lstStyle/>
        <a:p>
          <a:r>
            <a:rPr lang="sv-SE" sz="1800" dirty="0">
              <a:latin typeface="Merriweather Sans" panose="00000500000000000000" pitchFamily="2" charset="0"/>
            </a:rPr>
            <a:t>Delaktighet</a:t>
          </a:r>
        </a:p>
      </dgm:t>
    </dgm:pt>
    <dgm:pt modelId="{08BE6D04-4FBC-4622-BE73-D97FA02B3D95}" type="parTrans" cxnId="{CE2312CB-F72A-4426-BBEB-E45E7707360B}">
      <dgm:prSet/>
      <dgm:spPr/>
      <dgm:t>
        <a:bodyPr/>
        <a:lstStyle/>
        <a:p>
          <a:endParaRPr lang="sv-SE"/>
        </a:p>
      </dgm:t>
    </dgm:pt>
    <dgm:pt modelId="{C25DDBFC-1E4E-4C52-8118-642EF4940ADE}" type="sibTrans" cxnId="{CE2312CB-F72A-4426-BBEB-E45E7707360B}">
      <dgm:prSet/>
      <dgm:spPr/>
      <dgm:t>
        <a:bodyPr/>
        <a:lstStyle/>
        <a:p>
          <a:endParaRPr lang="sv-SE"/>
        </a:p>
      </dgm:t>
    </dgm:pt>
    <dgm:pt modelId="{03B7CC22-6420-4FBC-A166-EC9EADCF260C}">
      <dgm:prSet phldrT="[Text]" custT="1"/>
      <dgm:spPr/>
      <dgm:t>
        <a:bodyPr/>
        <a:lstStyle/>
        <a:p>
          <a:r>
            <a:rPr lang="sv-SE" sz="1800" dirty="0">
              <a:latin typeface="Merriweather Sans" panose="00000500000000000000" pitchFamily="2" charset="0"/>
            </a:rPr>
            <a:t>Överlevnad</a:t>
          </a:r>
        </a:p>
      </dgm:t>
    </dgm:pt>
    <dgm:pt modelId="{136B8C63-98FE-47E3-A685-FA567AC3F855}" type="parTrans" cxnId="{80B57901-6126-4BB5-B8EB-DBD5437C1914}">
      <dgm:prSet/>
      <dgm:spPr/>
      <dgm:t>
        <a:bodyPr/>
        <a:lstStyle/>
        <a:p>
          <a:endParaRPr lang="sv-SE"/>
        </a:p>
      </dgm:t>
    </dgm:pt>
    <dgm:pt modelId="{9C7A0F91-AC45-4239-85DF-728CF9617318}" type="sibTrans" cxnId="{80B57901-6126-4BB5-B8EB-DBD5437C1914}">
      <dgm:prSet/>
      <dgm:spPr/>
      <dgm:t>
        <a:bodyPr/>
        <a:lstStyle/>
        <a:p>
          <a:endParaRPr lang="sv-SE"/>
        </a:p>
      </dgm:t>
    </dgm:pt>
    <dgm:pt modelId="{F90D307E-C035-42E7-BE95-4EB3E29C9E57}" type="pres">
      <dgm:prSet presAssocID="{15127550-08CA-4F9D-B7EF-8F071588B98D}" presName="linear" presStyleCnt="0">
        <dgm:presLayoutVars>
          <dgm:dir/>
          <dgm:resizeHandles val="exact"/>
        </dgm:presLayoutVars>
      </dgm:prSet>
      <dgm:spPr/>
    </dgm:pt>
    <dgm:pt modelId="{5E277FCE-64DB-42BE-86AB-5FCEB6AA7396}" type="pres">
      <dgm:prSet presAssocID="{284CCAE4-C4E6-4E5A-B531-09E19CD113E7}" presName="comp" presStyleCnt="0"/>
      <dgm:spPr/>
    </dgm:pt>
    <dgm:pt modelId="{E232D504-264C-4186-A726-155A08AD86D5}" type="pres">
      <dgm:prSet presAssocID="{284CCAE4-C4E6-4E5A-B531-09E19CD113E7}" presName="box" presStyleLbl="node1" presStyleIdx="0" presStyleCnt="3" custLinFactNeighborX="-976" custLinFactNeighborY="0"/>
      <dgm:spPr/>
    </dgm:pt>
    <dgm:pt modelId="{CF1488BD-C14F-4303-AADD-9B9F4461C45A}" type="pres">
      <dgm:prSet presAssocID="{284CCAE4-C4E6-4E5A-B531-09E19CD113E7}" presName="img" presStyleLbl="fgImgPlace1" presStyleIdx="0" presStyleCnt="3" custLinFactNeighborX="18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2EF7639D-82F5-4A48-9F49-6B18CB8B5A2E}" type="pres">
      <dgm:prSet presAssocID="{284CCAE4-C4E6-4E5A-B531-09E19CD113E7}" presName="text" presStyleLbl="node1" presStyleIdx="0" presStyleCnt="3">
        <dgm:presLayoutVars>
          <dgm:bulletEnabled val="1"/>
        </dgm:presLayoutVars>
      </dgm:prSet>
      <dgm:spPr/>
    </dgm:pt>
    <dgm:pt modelId="{7AE29B72-6E88-4465-9A1B-179956A31C53}" type="pres">
      <dgm:prSet presAssocID="{B19D15A9-EFE2-4B59-AA4F-699E55914665}" presName="spacer" presStyleCnt="0"/>
      <dgm:spPr/>
    </dgm:pt>
    <dgm:pt modelId="{885D59C0-8970-42F8-B4B8-E8A3891EFFAF}" type="pres">
      <dgm:prSet presAssocID="{F0159C9F-ADF3-4556-A743-E9C546BA4620}" presName="comp" presStyleCnt="0"/>
      <dgm:spPr/>
    </dgm:pt>
    <dgm:pt modelId="{C1631066-BECE-488B-8005-91A46DCCE1F3}" type="pres">
      <dgm:prSet presAssocID="{F0159C9F-ADF3-4556-A743-E9C546BA4620}" presName="box" presStyleLbl="node1" presStyleIdx="1" presStyleCnt="3"/>
      <dgm:spPr/>
    </dgm:pt>
    <dgm:pt modelId="{A710D187-96AF-407E-B945-CC5C803BD670}" type="pres">
      <dgm:prSet presAssocID="{F0159C9F-ADF3-4556-A743-E9C546BA4620}" presName="img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F4D66A44-0C45-40AB-9885-B434D998271B}" type="pres">
      <dgm:prSet presAssocID="{F0159C9F-ADF3-4556-A743-E9C546BA4620}" presName="text" presStyleLbl="node1" presStyleIdx="1" presStyleCnt="3">
        <dgm:presLayoutVars>
          <dgm:bulletEnabled val="1"/>
        </dgm:presLayoutVars>
      </dgm:prSet>
      <dgm:spPr/>
    </dgm:pt>
    <dgm:pt modelId="{FAC227B2-48FF-4C17-A107-16F58BCB762F}" type="pres">
      <dgm:prSet presAssocID="{C25DDBFC-1E4E-4C52-8118-642EF4940ADE}" presName="spacer" presStyleCnt="0"/>
      <dgm:spPr/>
    </dgm:pt>
    <dgm:pt modelId="{ACBAC4F1-2C2D-4E3F-808A-7024BB3A9D58}" type="pres">
      <dgm:prSet presAssocID="{03B7CC22-6420-4FBC-A166-EC9EADCF260C}" presName="comp" presStyleCnt="0"/>
      <dgm:spPr/>
    </dgm:pt>
    <dgm:pt modelId="{AFCA72ED-B92F-42CA-B9BC-D55D8D1375EA}" type="pres">
      <dgm:prSet presAssocID="{03B7CC22-6420-4FBC-A166-EC9EADCF260C}" presName="box" presStyleLbl="node1" presStyleIdx="2" presStyleCnt="3" custLinFactNeighborX="-5821" custLinFactNeighborY="2074"/>
      <dgm:spPr/>
    </dgm:pt>
    <dgm:pt modelId="{B7260188-CAF4-42DB-92FA-B42B8057E45A}" type="pres">
      <dgm:prSet presAssocID="{03B7CC22-6420-4FBC-A166-EC9EADCF260C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AE57072-DDA2-4D05-B11E-F5AE313A0FB9}" type="pres">
      <dgm:prSet presAssocID="{03B7CC22-6420-4FBC-A166-EC9EADCF260C}" presName="text" presStyleLbl="node1" presStyleIdx="2" presStyleCnt="3">
        <dgm:presLayoutVars>
          <dgm:bulletEnabled val="1"/>
        </dgm:presLayoutVars>
      </dgm:prSet>
      <dgm:spPr/>
    </dgm:pt>
  </dgm:ptLst>
  <dgm:cxnLst>
    <dgm:cxn modelId="{55B76601-1915-4F75-8712-BBEB02C2A075}" srcId="{15127550-08CA-4F9D-B7EF-8F071588B98D}" destId="{284CCAE4-C4E6-4E5A-B531-09E19CD113E7}" srcOrd="0" destOrd="0" parTransId="{896297D0-053E-46E8-9E9E-7297B6874415}" sibTransId="{B19D15A9-EFE2-4B59-AA4F-699E55914665}"/>
    <dgm:cxn modelId="{80B57901-6126-4BB5-B8EB-DBD5437C1914}" srcId="{15127550-08CA-4F9D-B7EF-8F071588B98D}" destId="{03B7CC22-6420-4FBC-A166-EC9EADCF260C}" srcOrd="2" destOrd="0" parTransId="{136B8C63-98FE-47E3-A685-FA567AC3F855}" sibTransId="{9C7A0F91-AC45-4239-85DF-728CF9617318}"/>
    <dgm:cxn modelId="{86A84003-6914-4469-A0FF-0819D3279E83}" type="presOf" srcId="{03B7CC22-6420-4FBC-A166-EC9EADCF260C}" destId="{AFCA72ED-B92F-42CA-B9BC-D55D8D1375EA}" srcOrd="0" destOrd="0" presId="urn:microsoft.com/office/officeart/2005/8/layout/vList4"/>
    <dgm:cxn modelId="{FE833C11-8437-4011-A9A8-5BC8B8220F6B}" type="presOf" srcId="{03B7CC22-6420-4FBC-A166-EC9EADCF260C}" destId="{BAE57072-DDA2-4D05-B11E-F5AE313A0FB9}" srcOrd="1" destOrd="0" presId="urn:microsoft.com/office/officeart/2005/8/layout/vList4"/>
    <dgm:cxn modelId="{873BEC24-FB5C-4DCE-8C15-8640E6F2CF57}" type="presOf" srcId="{15127550-08CA-4F9D-B7EF-8F071588B98D}" destId="{F90D307E-C035-42E7-BE95-4EB3E29C9E57}" srcOrd="0" destOrd="0" presId="urn:microsoft.com/office/officeart/2005/8/layout/vList4"/>
    <dgm:cxn modelId="{A668B634-B5EA-496C-881C-213FF5544C63}" type="presOf" srcId="{F0159C9F-ADF3-4556-A743-E9C546BA4620}" destId="{C1631066-BECE-488B-8005-91A46DCCE1F3}" srcOrd="0" destOrd="0" presId="urn:microsoft.com/office/officeart/2005/8/layout/vList4"/>
    <dgm:cxn modelId="{CE2312CB-F72A-4426-BBEB-E45E7707360B}" srcId="{15127550-08CA-4F9D-B7EF-8F071588B98D}" destId="{F0159C9F-ADF3-4556-A743-E9C546BA4620}" srcOrd="1" destOrd="0" parTransId="{08BE6D04-4FBC-4622-BE73-D97FA02B3D95}" sibTransId="{C25DDBFC-1E4E-4C52-8118-642EF4940ADE}"/>
    <dgm:cxn modelId="{B72D8DD6-608F-4A39-9B00-8D454737F191}" type="presOf" srcId="{284CCAE4-C4E6-4E5A-B531-09E19CD113E7}" destId="{E232D504-264C-4186-A726-155A08AD86D5}" srcOrd="0" destOrd="0" presId="urn:microsoft.com/office/officeart/2005/8/layout/vList4"/>
    <dgm:cxn modelId="{7B502BDE-8588-40EB-BFAD-50FF6A660311}" type="presOf" srcId="{F0159C9F-ADF3-4556-A743-E9C546BA4620}" destId="{F4D66A44-0C45-40AB-9885-B434D998271B}" srcOrd="1" destOrd="0" presId="urn:microsoft.com/office/officeart/2005/8/layout/vList4"/>
    <dgm:cxn modelId="{E78B35E4-4DA4-4845-812D-AA9DAAE3E03D}" type="presOf" srcId="{284CCAE4-C4E6-4E5A-B531-09E19CD113E7}" destId="{2EF7639D-82F5-4A48-9F49-6B18CB8B5A2E}" srcOrd="1" destOrd="0" presId="urn:microsoft.com/office/officeart/2005/8/layout/vList4"/>
    <dgm:cxn modelId="{13BD5973-AAEA-47EF-97C5-A11F0BDDF0F5}" type="presParOf" srcId="{F90D307E-C035-42E7-BE95-4EB3E29C9E57}" destId="{5E277FCE-64DB-42BE-86AB-5FCEB6AA7396}" srcOrd="0" destOrd="0" presId="urn:microsoft.com/office/officeart/2005/8/layout/vList4"/>
    <dgm:cxn modelId="{A7CA7080-AB53-4703-85B8-A8FDE8D2039B}" type="presParOf" srcId="{5E277FCE-64DB-42BE-86AB-5FCEB6AA7396}" destId="{E232D504-264C-4186-A726-155A08AD86D5}" srcOrd="0" destOrd="0" presId="urn:microsoft.com/office/officeart/2005/8/layout/vList4"/>
    <dgm:cxn modelId="{3B185D1E-4860-4682-984D-D6D626352CAA}" type="presParOf" srcId="{5E277FCE-64DB-42BE-86AB-5FCEB6AA7396}" destId="{CF1488BD-C14F-4303-AADD-9B9F4461C45A}" srcOrd="1" destOrd="0" presId="urn:microsoft.com/office/officeart/2005/8/layout/vList4"/>
    <dgm:cxn modelId="{57A6112D-690A-4290-A50D-A8B8A0A98551}" type="presParOf" srcId="{5E277FCE-64DB-42BE-86AB-5FCEB6AA7396}" destId="{2EF7639D-82F5-4A48-9F49-6B18CB8B5A2E}" srcOrd="2" destOrd="0" presId="urn:microsoft.com/office/officeart/2005/8/layout/vList4"/>
    <dgm:cxn modelId="{63E99ED2-1287-4CE7-9D23-6E8C73DFE746}" type="presParOf" srcId="{F90D307E-C035-42E7-BE95-4EB3E29C9E57}" destId="{7AE29B72-6E88-4465-9A1B-179956A31C53}" srcOrd="1" destOrd="0" presId="urn:microsoft.com/office/officeart/2005/8/layout/vList4"/>
    <dgm:cxn modelId="{E0755982-2600-4055-972D-C050FE991CC0}" type="presParOf" srcId="{F90D307E-C035-42E7-BE95-4EB3E29C9E57}" destId="{885D59C0-8970-42F8-B4B8-E8A3891EFFAF}" srcOrd="2" destOrd="0" presId="urn:microsoft.com/office/officeart/2005/8/layout/vList4"/>
    <dgm:cxn modelId="{5803ABF4-3EA1-4BD0-937B-A5CBFF59AFF7}" type="presParOf" srcId="{885D59C0-8970-42F8-B4B8-E8A3891EFFAF}" destId="{C1631066-BECE-488B-8005-91A46DCCE1F3}" srcOrd="0" destOrd="0" presId="urn:microsoft.com/office/officeart/2005/8/layout/vList4"/>
    <dgm:cxn modelId="{3D009F50-3C62-4AC5-B4BA-A533F0C1E791}" type="presParOf" srcId="{885D59C0-8970-42F8-B4B8-E8A3891EFFAF}" destId="{A710D187-96AF-407E-B945-CC5C803BD670}" srcOrd="1" destOrd="0" presId="urn:microsoft.com/office/officeart/2005/8/layout/vList4"/>
    <dgm:cxn modelId="{DCA917BF-4F74-4834-AF5F-009CC800782F}" type="presParOf" srcId="{885D59C0-8970-42F8-B4B8-E8A3891EFFAF}" destId="{F4D66A44-0C45-40AB-9885-B434D998271B}" srcOrd="2" destOrd="0" presId="urn:microsoft.com/office/officeart/2005/8/layout/vList4"/>
    <dgm:cxn modelId="{6D10305A-10C8-4902-AE12-85FDC45533DF}" type="presParOf" srcId="{F90D307E-C035-42E7-BE95-4EB3E29C9E57}" destId="{FAC227B2-48FF-4C17-A107-16F58BCB762F}" srcOrd="3" destOrd="0" presId="urn:microsoft.com/office/officeart/2005/8/layout/vList4"/>
    <dgm:cxn modelId="{784CCCEA-36B1-48E6-AD60-535D2B503F9C}" type="presParOf" srcId="{F90D307E-C035-42E7-BE95-4EB3E29C9E57}" destId="{ACBAC4F1-2C2D-4E3F-808A-7024BB3A9D58}" srcOrd="4" destOrd="0" presId="urn:microsoft.com/office/officeart/2005/8/layout/vList4"/>
    <dgm:cxn modelId="{BD619022-1034-49CA-9F72-783D1FC5CAD8}" type="presParOf" srcId="{ACBAC4F1-2C2D-4E3F-808A-7024BB3A9D58}" destId="{AFCA72ED-B92F-42CA-B9BC-D55D8D1375EA}" srcOrd="0" destOrd="0" presId="urn:microsoft.com/office/officeart/2005/8/layout/vList4"/>
    <dgm:cxn modelId="{2727822A-87CD-4C77-AA77-80A05AA452F7}" type="presParOf" srcId="{ACBAC4F1-2C2D-4E3F-808A-7024BB3A9D58}" destId="{B7260188-CAF4-42DB-92FA-B42B8057E45A}" srcOrd="1" destOrd="0" presId="urn:microsoft.com/office/officeart/2005/8/layout/vList4"/>
    <dgm:cxn modelId="{5FF7D7A3-DE48-47B0-A6EF-B4FD1A81782B}" type="presParOf" srcId="{ACBAC4F1-2C2D-4E3F-808A-7024BB3A9D58}" destId="{BAE57072-DDA2-4D05-B11E-F5AE313A0FB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159C5F-2276-4217-A660-D6D8DD959928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</dgm:pt>
    <dgm:pt modelId="{8E0AF655-10BB-4457-8D0C-D861AB0E7983}">
      <dgm:prSet phldrT="[Text]" custT="1"/>
      <dgm:spPr/>
      <dgm:t>
        <a:bodyPr/>
        <a:lstStyle/>
        <a:p>
          <a:r>
            <a:rPr lang="sv-SE" sz="1800" dirty="0">
              <a:latin typeface="Merriweather Sans" panose="00000500000000000000" pitchFamily="2" charset="0"/>
            </a:rPr>
            <a:t>Barn</a:t>
          </a:r>
        </a:p>
        <a:p>
          <a:r>
            <a:rPr lang="sv-SE" sz="1800" dirty="0">
              <a:latin typeface="Merriweather Sans" panose="00000500000000000000" pitchFamily="2" charset="0"/>
            </a:rPr>
            <a:t>0-12 år</a:t>
          </a:r>
        </a:p>
      </dgm:t>
    </dgm:pt>
    <dgm:pt modelId="{3635C85D-FE76-46D0-AE0D-FE26E988C8FF}" type="parTrans" cxnId="{8A3892BC-D7BC-439B-B0D8-50F6D9AA1EDE}">
      <dgm:prSet/>
      <dgm:spPr/>
      <dgm:t>
        <a:bodyPr/>
        <a:lstStyle/>
        <a:p>
          <a:endParaRPr lang="sv-SE"/>
        </a:p>
      </dgm:t>
    </dgm:pt>
    <dgm:pt modelId="{EBE4A93D-9FB9-4189-839A-4C70474F760C}" type="sibTrans" cxnId="{8A3892BC-D7BC-439B-B0D8-50F6D9AA1EDE}">
      <dgm:prSet/>
      <dgm:spPr/>
      <dgm:t>
        <a:bodyPr/>
        <a:lstStyle/>
        <a:p>
          <a:endParaRPr lang="sv-SE"/>
        </a:p>
      </dgm:t>
    </dgm:pt>
    <dgm:pt modelId="{39CCFD12-C430-44B2-B6CD-A24573A2C1FC}">
      <dgm:prSet phldrT="[Text]" custT="1"/>
      <dgm:spPr/>
      <dgm:t>
        <a:bodyPr/>
        <a:lstStyle/>
        <a:p>
          <a:r>
            <a:rPr lang="sv-SE" sz="1800" dirty="0">
              <a:latin typeface="Merriweather Sans" panose="00000500000000000000" pitchFamily="2" charset="0"/>
            </a:rPr>
            <a:t>Personer 65+</a:t>
          </a:r>
        </a:p>
        <a:p>
          <a:endParaRPr lang="sv-SE" sz="1200" dirty="0"/>
        </a:p>
      </dgm:t>
    </dgm:pt>
    <dgm:pt modelId="{35952609-E43E-4225-A0EB-98592B388149}" type="parTrans" cxnId="{D83244D7-EB56-46F1-AF7B-31E434A7E8CA}">
      <dgm:prSet/>
      <dgm:spPr/>
      <dgm:t>
        <a:bodyPr/>
        <a:lstStyle/>
        <a:p>
          <a:endParaRPr lang="sv-SE"/>
        </a:p>
      </dgm:t>
    </dgm:pt>
    <dgm:pt modelId="{930509FD-ABED-4A2E-8685-9E3287648973}" type="sibTrans" cxnId="{D83244D7-EB56-46F1-AF7B-31E434A7E8CA}">
      <dgm:prSet/>
      <dgm:spPr/>
      <dgm:t>
        <a:bodyPr/>
        <a:lstStyle/>
        <a:p>
          <a:endParaRPr lang="sv-SE"/>
        </a:p>
      </dgm:t>
    </dgm:pt>
    <dgm:pt modelId="{D376A642-E813-434F-B129-23AC77F2CA92}">
      <dgm:prSet phldrT="[Text]" custT="1"/>
      <dgm:spPr/>
      <dgm:t>
        <a:bodyPr/>
        <a:lstStyle/>
        <a:p>
          <a:r>
            <a:rPr lang="sv-SE" sz="1800" dirty="0">
              <a:latin typeface="Merriweather Sans" panose="00000500000000000000" pitchFamily="2" charset="0"/>
            </a:rPr>
            <a:t>Ungdomar 13-25 år</a:t>
          </a:r>
        </a:p>
      </dgm:t>
    </dgm:pt>
    <dgm:pt modelId="{BBBFFFED-55F7-461C-91C5-BF33365F7040}" type="parTrans" cxnId="{2C88A3A3-CABF-49A7-B9F7-58FF5319DDA8}">
      <dgm:prSet/>
      <dgm:spPr/>
      <dgm:t>
        <a:bodyPr/>
        <a:lstStyle/>
        <a:p>
          <a:endParaRPr lang="sv-SE"/>
        </a:p>
      </dgm:t>
    </dgm:pt>
    <dgm:pt modelId="{E7D92A8F-7636-4E34-AE74-D067B1F36FFE}" type="sibTrans" cxnId="{2C88A3A3-CABF-49A7-B9F7-58FF5319DDA8}">
      <dgm:prSet/>
      <dgm:spPr/>
      <dgm:t>
        <a:bodyPr/>
        <a:lstStyle/>
        <a:p>
          <a:endParaRPr lang="sv-SE"/>
        </a:p>
      </dgm:t>
    </dgm:pt>
    <dgm:pt modelId="{C58B4E57-0354-4922-975D-471802A9ABBD}">
      <dgm:prSet phldrT="[Text]" custT="1"/>
      <dgm:spPr/>
      <dgm:t>
        <a:bodyPr/>
        <a:lstStyle/>
        <a:p>
          <a:r>
            <a:rPr lang="sv-SE" sz="1800" dirty="0">
              <a:latin typeface="Merriweather Sans" panose="00000500000000000000" pitchFamily="2" charset="0"/>
            </a:rPr>
            <a:t>Vuxna med funktionsnedsättning</a:t>
          </a:r>
        </a:p>
      </dgm:t>
    </dgm:pt>
    <dgm:pt modelId="{858CB947-984A-4AB4-B765-635548E433D6}" type="sibTrans" cxnId="{B8C98AC3-9239-4DD7-8AFC-40ED235B6451}">
      <dgm:prSet/>
      <dgm:spPr/>
      <dgm:t>
        <a:bodyPr/>
        <a:lstStyle/>
        <a:p>
          <a:endParaRPr lang="sv-SE"/>
        </a:p>
      </dgm:t>
    </dgm:pt>
    <dgm:pt modelId="{2E44F864-57C9-440D-BB83-0226B718E269}" type="parTrans" cxnId="{B8C98AC3-9239-4DD7-8AFC-40ED235B6451}">
      <dgm:prSet/>
      <dgm:spPr/>
      <dgm:t>
        <a:bodyPr/>
        <a:lstStyle/>
        <a:p>
          <a:endParaRPr lang="sv-SE"/>
        </a:p>
      </dgm:t>
    </dgm:pt>
    <dgm:pt modelId="{6518CA6B-694E-4F4E-BCAA-F14002DE646D}" type="pres">
      <dgm:prSet presAssocID="{D0159C5F-2276-4217-A660-D6D8DD959928}" presName="linear" presStyleCnt="0">
        <dgm:presLayoutVars>
          <dgm:dir/>
          <dgm:resizeHandles val="exact"/>
        </dgm:presLayoutVars>
      </dgm:prSet>
      <dgm:spPr/>
    </dgm:pt>
    <dgm:pt modelId="{9F0A5866-2FC2-4B9B-909D-4AB77B0146FB}" type="pres">
      <dgm:prSet presAssocID="{8E0AF655-10BB-4457-8D0C-D861AB0E7983}" presName="comp" presStyleCnt="0"/>
      <dgm:spPr/>
    </dgm:pt>
    <dgm:pt modelId="{9348C6E0-D452-4B0E-86F3-68BDF9832841}" type="pres">
      <dgm:prSet presAssocID="{8E0AF655-10BB-4457-8D0C-D861AB0E7983}" presName="box" presStyleLbl="node1" presStyleIdx="0" presStyleCnt="4" custLinFactNeighborX="1925"/>
      <dgm:spPr/>
    </dgm:pt>
    <dgm:pt modelId="{2D5CEB97-B264-4EA3-AE20-0FF9644912F5}" type="pres">
      <dgm:prSet presAssocID="{8E0AF655-10BB-4457-8D0C-D861AB0E7983}" presName="img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t="-21000" b="-21000"/>
          </a:stretch>
        </a:blipFill>
      </dgm:spPr>
    </dgm:pt>
    <dgm:pt modelId="{2CF7572B-4B63-46EC-BE54-38C858F94A4E}" type="pres">
      <dgm:prSet presAssocID="{8E0AF655-10BB-4457-8D0C-D861AB0E7983}" presName="text" presStyleLbl="node1" presStyleIdx="0" presStyleCnt="4">
        <dgm:presLayoutVars>
          <dgm:bulletEnabled val="1"/>
        </dgm:presLayoutVars>
      </dgm:prSet>
      <dgm:spPr/>
    </dgm:pt>
    <dgm:pt modelId="{D184C29C-97D3-4089-B694-AF705CA1F69B}" type="pres">
      <dgm:prSet presAssocID="{EBE4A93D-9FB9-4189-839A-4C70474F760C}" presName="spacer" presStyleCnt="0"/>
      <dgm:spPr/>
    </dgm:pt>
    <dgm:pt modelId="{EC8EA5A6-6713-485A-8EA3-545EE0ACDDA0}" type="pres">
      <dgm:prSet presAssocID="{D376A642-E813-434F-B129-23AC77F2CA92}" presName="comp" presStyleCnt="0"/>
      <dgm:spPr/>
    </dgm:pt>
    <dgm:pt modelId="{F04FF9A5-86C5-4B61-93C1-DCA472458EF4}" type="pres">
      <dgm:prSet presAssocID="{D376A642-E813-434F-B129-23AC77F2CA92}" presName="box" presStyleLbl="node1" presStyleIdx="1" presStyleCnt="4"/>
      <dgm:spPr/>
    </dgm:pt>
    <dgm:pt modelId="{1F0B220D-ABD5-4D04-8EC9-C1CAA1DEF6F3}" type="pres">
      <dgm:prSet presAssocID="{D376A642-E813-434F-B129-23AC77F2CA92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0C714256-4EDD-4303-91A6-B9E6ECA69DCF}" type="pres">
      <dgm:prSet presAssocID="{D376A642-E813-434F-B129-23AC77F2CA92}" presName="text" presStyleLbl="node1" presStyleIdx="1" presStyleCnt="4">
        <dgm:presLayoutVars>
          <dgm:bulletEnabled val="1"/>
        </dgm:presLayoutVars>
      </dgm:prSet>
      <dgm:spPr/>
    </dgm:pt>
    <dgm:pt modelId="{E86F6C80-BFAB-497A-A8FE-D06B004EC4C9}" type="pres">
      <dgm:prSet presAssocID="{E7D92A8F-7636-4E34-AE74-D067B1F36FFE}" presName="spacer" presStyleCnt="0"/>
      <dgm:spPr/>
    </dgm:pt>
    <dgm:pt modelId="{8D0447C8-8719-47F3-8B1C-E54CE936BE5E}" type="pres">
      <dgm:prSet presAssocID="{C58B4E57-0354-4922-975D-471802A9ABBD}" presName="comp" presStyleCnt="0"/>
      <dgm:spPr/>
    </dgm:pt>
    <dgm:pt modelId="{668891F5-A922-4977-8165-04CCACBAEC79}" type="pres">
      <dgm:prSet presAssocID="{C58B4E57-0354-4922-975D-471802A9ABBD}" presName="box" presStyleLbl="node1" presStyleIdx="2" presStyleCnt="4"/>
      <dgm:spPr/>
    </dgm:pt>
    <dgm:pt modelId="{F43F0F7A-4A9D-4244-BA27-525BA4B55A74}" type="pres">
      <dgm:prSet presAssocID="{C58B4E57-0354-4922-975D-471802A9ABBD}" presName="img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 t="-21000" b="-21000"/>
          </a:stretch>
        </a:blipFill>
      </dgm:spPr>
    </dgm:pt>
    <dgm:pt modelId="{959063AE-EDDB-4EA3-9CB7-D60761BD66C5}" type="pres">
      <dgm:prSet presAssocID="{C58B4E57-0354-4922-975D-471802A9ABBD}" presName="text" presStyleLbl="node1" presStyleIdx="2" presStyleCnt="4">
        <dgm:presLayoutVars>
          <dgm:bulletEnabled val="1"/>
        </dgm:presLayoutVars>
      </dgm:prSet>
      <dgm:spPr/>
    </dgm:pt>
    <dgm:pt modelId="{7EA6037D-261A-4656-A21E-9063A7D9F45D}" type="pres">
      <dgm:prSet presAssocID="{858CB947-984A-4AB4-B765-635548E433D6}" presName="spacer" presStyleCnt="0"/>
      <dgm:spPr/>
    </dgm:pt>
    <dgm:pt modelId="{C9ECA238-C88A-4B9F-8431-D4BCF5A2B67C}" type="pres">
      <dgm:prSet presAssocID="{39CCFD12-C430-44B2-B6CD-A24573A2C1FC}" presName="comp" presStyleCnt="0"/>
      <dgm:spPr/>
    </dgm:pt>
    <dgm:pt modelId="{871CF0DE-BABE-42BA-B9D0-B8C42BFDAAED}" type="pres">
      <dgm:prSet presAssocID="{39CCFD12-C430-44B2-B6CD-A24573A2C1FC}" presName="box" presStyleLbl="node1" presStyleIdx="3" presStyleCnt="4"/>
      <dgm:spPr/>
    </dgm:pt>
    <dgm:pt modelId="{006F27C0-9AFD-413A-BE64-72C350C664D2}" type="pres">
      <dgm:prSet presAssocID="{39CCFD12-C430-44B2-B6CD-A24573A2C1FC}" presName="img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t="-21000" b="-21000"/>
          </a:stretch>
        </a:blipFill>
      </dgm:spPr>
    </dgm:pt>
    <dgm:pt modelId="{D272DD3A-CFF3-410F-BE70-5CA2D9F1B4D4}" type="pres">
      <dgm:prSet presAssocID="{39CCFD12-C430-44B2-B6CD-A24573A2C1FC}" presName="text" presStyleLbl="node1" presStyleIdx="3" presStyleCnt="4">
        <dgm:presLayoutVars>
          <dgm:bulletEnabled val="1"/>
        </dgm:presLayoutVars>
      </dgm:prSet>
      <dgm:spPr/>
    </dgm:pt>
  </dgm:ptLst>
  <dgm:cxnLst>
    <dgm:cxn modelId="{7CA5C518-C09F-4ECE-9EA7-D2F02F76D2B5}" type="presOf" srcId="{C58B4E57-0354-4922-975D-471802A9ABBD}" destId="{668891F5-A922-4977-8165-04CCACBAEC79}" srcOrd="0" destOrd="0" presId="urn:microsoft.com/office/officeart/2005/8/layout/vList4"/>
    <dgm:cxn modelId="{61B28322-9001-494D-B4DE-E6B29D3A425F}" type="presOf" srcId="{D0159C5F-2276-4217-A660-D6D8DD959928}" destId="{6518CA6B-694E-4F4E-BCAA-F14002DE646D}" srcOrd="0" destOrd="0" presId="urn:microsoft.com/office/officeart/2005/8/layout/vList4"/>
    <dgm:cxn modelId="{BD24595D-954B-4261-A4AA-5A32223CEEA8}" type="presOf" srcId="{8E0AF655-10BB-4457-8D0C-D861AB0E7983}" destId="{2CF7572B-4B63-46EC-BE54-38C858F94A4E}" srcOrd="1" destOrd="0" presId="urn:microsoft.com/office/officeart/2005/8/layout/vList4"/>
    <dgm:cxn modelId="{08247C62-100A-429D-A45A-703DFDCD9127}" type="presOf" srcId="{8E0AF655-10BB-4457-8D0C-D861AB0E7983}" destId="{9348C6E0-D452-4B0E-86F3-68BDF9832841}" srcOrd="0" destOrd="0" presId="urn:microsoft.com/office/officeart/2005/8/layout/vList4"/>
    <dgm:cxn modelId="{E41F5D96-1E8F-40D9-9441-F62E8C60D780}" type="presOf" srcId="{39CCFD12-C430-44B2-B6CD-A24573A2C1FC}" destId="{871CF0DE-BABE-42BA-B9D0-B8C42BFDAAED}" srcOrd="0" destOrd="0" presId="urn:microsoft.com/office/officeart/2005/8/layout/vList4"/>
    <dgm:cxn modelId="{2C88A3A3-CABF-49A7-B9F7-58FF5319DDA8}" srcId="{D0159C5F-2276-4217-A660-D6D8DD959928}" destId="{D376A642-E813-434F-B129-23AC77F2CA92}" srcOrd="1" destOrd="0" parTransId="{BBBFFFED-55F7-461C-91C5-BF33365F7040}" sibTransId="{E7D92A8F-7636-4E34-AE74-D067B1F36FFE}"/>
    <dgm:cxn modelId="{8A3892BC-D7BC-439B-B0D8-50F6D9AA1EDE}" srcId="{D0159C5F-2276-4217-A660-D6D8DD959928}" destId="{8E0AF655-10BB-4457-8D0C-D861AB0E7983}" srcOrd="0" destOrd="0" parTransId="{3635C85D-FE76-46D0-AE0D-FE26E988C8FF}" sibTransId="{EBE4A93D-9FB9-4189-839A-4C70474F760C}"/>
    <dgm:cxn modelId="{B8C98AC3-9239-4DD7-8AFC-40ED235B6451}" srcId="{D0159C5F-2276-4217-A660-D6D8DD959928}" destId="{C58B4E57-0354-4922-975D-471802A9ABBD}" srcOrd="2" destOrd="0" parTransId="{2E44F864-57C9-440D-BB83-0226B718E269}" sibTransId="{858CB947-984A-4AB4-B765-635548E433D6}"/>
    <dgm:cxn modelId="{0D18F0D4-5A2C-47AD-A4F8-4593356A258A}" type="presOf" srcId="{39CCFD12-C430-44B2-B6CD-A24573A2C1FC}" destId="{D272DD3A-CFF3-410F-BE70-5CA2D9F1B4D4}" srcOrd="1" destOrd="0" presId="urn:microsoft.com/office/officeart/2005/8/layout/vList4"/>
    <dgm:cxn modelId="{D83244D7-EB56-46F1-AF7B-31E434A7E8CA}" srcId="{D0159C5F-2276-4217-A660-D6D8DD959928}" destId="{39CCFD12-C430-44B2-B6CD-A24573A2C1FC}" srcOrd="3" destOrd="0" parTransId="{35952609-E43E-4225-A0EB-98592B388149}" sibTransId="{930509FD-ABED-4A2E-8685-9E3287648973}"/>
    <dgm:cxn modelId="{0A188FE5-3F73-49B9-9A06-BDA85A06BDF5}" type="presOf" srcId="{C58B4E57-0354-4922-975D-471802A9ABBD}" destId="{959063AE-EDDB-4EA3-9CB7-D60761BD66C5}" srcOrd="1" destOrd="0" presId="urn:microsoft.com/office/officeart/2005/8/layout/vList4"/>
    <dgm:cxn modelId="{D1A52CE7-E214-41BC-BC13-9449D4CFE4A9}" type="presOf" srcId="{D376A642-E813-434F-B129-23AC77F2CA92}" destId="{F04FF9A5-86C5-4B61-93C1-DCA472458EF4}" srcOrd="0" destOrd="0" presId="urn:microsoft.com/office/officeart/2005/8/layout/vList4"/>
    <dgm:cxn modelId="{E53B21FB-91E5-4DC2-8C78-64F88E2353AF}" type="presOf" srcId="{D376A642-E813-434F-B129-23AC77F2CA92}" destId="{0C714256-4EDD-4303-91A6-B9E6ECA69DCF}" srcOrd="1" destOrd="0" presId="urn:microsoft.com/office/officeart/2005/8/layout/vList4"/>
    <dgm:cxn modelId="{18DC6352-A92C-45F9-831D-A0FD60C2D506}" type="presParOf" srcId="{6518CA6B-694E-4F4E-BCAA-F14002DE646D}" destId="{9F0A5866-2FC2-4B9B-909D-4AB77B0146FB}" srcOrd="0" destOrd="0" presId="urn:microsoft.com/office/officeart/2005/8/layout/vList4"/>
    <dgm:cxn modelId="{74177550-4B53-4F7C-9039-825C71BC241D}" type="presParOf" srcId="{9F0A5866-2FC2-4B9B-909D-4AB77B0146FB}" destId="{9348C6E0-D452-4B0E-86F3-68BDF9832841}" srcOrd="0" destOrd="0" presId="urn:microsoft.com/office/officeart/2005/8/layout/vList4"/>
    <dgm:cxn modelId="{D9B7EFDB-5E84-4EE1-B3F7-0205B72B476F}" type="presParOf" srcId="{9F0A5866-2FC2-4B9B-909D-4AB77B0146FB}" destId="{2D5CEB97-B264-4EA3-AE20-0FF9644912F5}" srcOrd="1" destOrd="0" presId="urn:microsoft.com/office/officeart/2005/8/layout/vList4"/>
    <dgm:cxn modelId="{62407F5A-D153-4994-A966-1205721110EB}" type="presParOf" srcId="{9F0A5866-2FC2-4B9B-909D-4AB77B0146FB}" destId="{2CF7572B-4B63-46EC-BE54-38C858F94A4E}" srcOrd="2" destOrd="0" presId="urn:microsoft.com/office/officeart/2005/8/layout/vList4"/>
    <dgm:cxn modelId="{1F990CC2-292C-48D1-82DB-350F628E0C61}" type="presParOf" srcId="{6518CA6B-694E-4F4E-BCAA-F14002DE646D}" destId="{D184C29C-97D3-4089-B694-AF705CA1F69B}" srcOrd="1" destOrd="0" presId="urn:microsoft.com/office/officeart/2005/8/layout/vList4"/>
    <dgm:cxn modelId="{575DAD88-E63E-4080-B8B6-6C11D2148547}" type="presParOf" srcId="{6518CA6B-694E-4F4E-BCAA-F14002DE646D}" destId="{EC8EA5A6-6713-485A-8EA3-545EE0ACDDA0}" srcOrd="2" destOrd="0" presId="urn:microsoft.com/office/officeart/2005/8/layout/vList4"/>
    <dgm:cxn modelId="{2315E6E0-4C7F-475E-90C8-3E878297AAF8}" type="presParOf" srcId="{EC8EA5A6-6713-485A-8EA3-545EE0ACDDA0}" destId="{F04FF9A5-86C5-4B61-93C1-DCA472458EF4}" srcOrd="0" destOrd="0" presId="urn:microsoft.com/office/officeart/2005/8/layout/vList4"/>
    <dgm:cxn modelId="{ED112516-16CD-4E3C-8824-054B60B4B42A}" type="presParOf" srcId="{EC8EA5A6-6713-485A-8EA3-545EE0ACDDA0}" destId="{1F0B220D-ABD5-4D04-8EC9-C1CAA1DEF6F3}" srcOrd="1" destOrd="0" presId="urn:microsoft.com/office/officeart/2005/8/layout/vList4"/>
    <dgm:cxn modelId="{C7F99BD2-2E09-4384-97C8-A8A28E347ABB}" type="presParOf" srcId="{EC8EA5A6-6713-485A-8EA3-545EE0ACDDA0}" destId="{0C714256-4EDD-4303-91A6-B9E6ECA69DCF}" srcOrd="2" destOrd="0" presId="urn:microsoft.com/office/officeart/2005/8/layout/vList4"/>
    <dgm:cxn modelId="{02334D67-9745-45AD-ADB5-3A24D83C9C97}" type="presParOf" srcId="{6518CA6B-694E-4F4E-BCAA-F14002DE646D}" destId="{E86F6C80-BFAB-497A-A8FE-D06B004EC4C9}" srcOrd="3" destOrd="0" presId="urn:microsoft.com/office/officeart/2005/8/layout/vList4"/>
    <dgm:cxn modelId="{8A9888B7-B0E5-4248-834A-23210FD110A7}" type="presParOf" srcId="{6518CA6B-694E-4F4E-BCAA-F14002DE646D}" destId="{8D0447C8-8719-47F3-8B1C-E54CE936BE5E}" srcOrd="4" destOrd="0" presId="urn:microsoft.com/office/officeart/2005/8/layout/vList4"/>
    <dgm:cxn modelId="{CACB36BD-2FC5-447A-A43F-08780B60E368}" type="presParOf" srcId="{8D0447C8-8719-47F3-8B1C-E54CE936BE5E}" destId="{668891F5-A922-4977-8165-04CCACBAEC79}" srcOrd="0" destOrd="0" presId="urn:microsoft.com/office/officeart/2005/8/layout/vList4"/>
    <dgm:cxn modelId="{3E4ED705-47B8-4175-8C91-BC276273D4BD}" type="presParOf" srcId="{8D0447C8-8719-47F3-8B1C-E54CE936BE5E}" destId="{F43F0F7A-4A9D-4244-BA27-525BA4B55A74}" srcOrd="1" destOrd="0" presId="urn:microsoft.com/office/officeart/2005/8/layout/vList4"/>
    <dgm:cxn modelId="{AE74FBF0-C9C1-44FF-8B5E-9821610ADE6E}" type="presParOf" srcId="{8D0447C8-8719-47F3-8B1C-E54CE936BE5E}" destId="{959063AE-EDDB-4EA3-9CB7-D60761BD66C5}" srcOrd="2" destOrd="0" presId="urn:microsoft.com/office/officeart/2005/8/layout/vList4"/>
    <dgm:cxn modelId="{FE265BB7-73CB-425D-9C68-078508754269}" type="presParOf" srcId="{6518CA6B-694E-4F4E-BCAA-F14002DE646D}" destId="{7EA6037D-261A-4656-A21E-9063A7D9F45D}" srcOrd="5" destOrd="0" presId="urn:microsoft.com/office/officeart/2005/8/layout/vList4"/>
    <dgm:cxn modelId="{88F4C7F8-682F-43F4-8F96-AE6270B2AC88}" type="presParOf" srcId="{6518CA6B-694E-4F4E-BCAA-F14002DE646D}" destId="{C9ECA238-C88A-4B9F-8431-D4BCF5A2B67C}" srcOrd="6" destOrd="0" presId="urn:microsoft.com/office/officeart/2005/8/layout/vList4"/>
    <dgm:cxn modelId="{4F20E3AC-3013-471B-A278-7CAE5A97B04A}" type="presParOf" srcId="{C9ECA238-C88A-4B9F-8431-D4BCF5A2B67C}" destId="{871CF0DE-BABE-42BA-B9D0-B8C42BFDAAED}" srcOrd="0" destOrd="0" presId="urn:microsoft.com/office/officeart/2005/8/layout/vList4"/>
    <dgm:cxn modelId="{5CA81893-71D4-4570-A05C-7DACAF3D5173}" type="presParOf" srcId="{C9ECA238-C88A-4B9F-8431-D4BCF5A2B67C}" destId="{006F27C0-9AFD-413A-BE64-72C350C664D2}" srcOrd="1" destOrd="0" presId="urn:microsoft.com/office/officeart/2005/8/layout/vList4"/>
    <dgm:cxn modelId="{CE97E5AC-DC3C-45B8-A917-3AEC3CA76B34}" type="presParOf" srcId="{C9ECA238-C88A-4B9F-8431-D4BCF5A2B67C}" destId="{D272DD3A-CFF3-410F-BE70-5CA2D9F1B4D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2D504-264C-4186-A726-155A08AD86D5}">
      <dsp:nvSpPr>
        <dsp:cNvPr id="0" name=""/>
        <dsp:cNvSpPr/>
      </dsp:nvSpPr>
      <dsp:spPr>
        <a:xfrm>
          <a:off x="0" y="0"/>
          <a:ext cx="3595924" cy="99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Merriweather Sans" panose="00000500000000000000" pitchFamily="2" charset="0"/>
            </a:rPr>
            <a:t>Utvecklande </a:t>
          </a:r>
        </a:p>
      </dsp:txBody>
      <dsp:txXfrm>
        <a:off x="818389" y="0"/>
        <a:ext cx="2777534" cy="992048"/>
      </dsp:txXfrm>
    </dsp:sp>
    <dsp:sp modelId="{CF1488BD-C14F-4303-AADD-9B9F4461C45A}">
      <dsp:nvSpPr>
        <dsp:cNvPr id="0" name=""/>
        <dsp:cNvSpPr/>
      </dsp:nvSpPr>
      <dsp:spPr>
        <a:xfrm>
          <a:off x="112157" y="99204"/>
          <a:ext cx="719184" cy="7936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31066-BECE-488B-8005-91A46DCCE1F3}">
      <dsp:nvSpPr>
        <dsp:cNvPr id="0" name=""/>
        <dsp:cNvSpPr/>
      </dsp:nvSpPr>
      <dsp:spPr>
        <a:xfrm>
          <a:off x="0" y="1091253"/>
          <a:ext cx="3595924" cy="99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Merriweather Sans" panose="00000500000000000000" pitchFamily="2" charset="0"/>
            </a:rPr>
            <a:t>Delaktighet</a:t>
          </a:r>
        </a:p>
      </dsp:txBody>
      <dsp:txXfrm>
        <a:off x="818389" y="1091253"/>
        <a:ext cx="2777534" cy="992048"/>
      </dsp:txXfrm>
    </dsp:sp>
    <dsp:sp modelId="{A710D187-96AF-407E-B945-CC5C803BD670}">
      <dsp:nvSpPr>
        <dsp:cNvPr id="0" name=""/>
        <dsp:cNvSpPr/>
      </dsp:nvSpPr>
      <dsp:spPr>
        <a:xfrm>
          <a:off x="99204" y="1190458"/>
          <a:ext cx="719184" cy="7936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1000" b="-1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A72ED-B92F-42CA-B9BC-D55D8D1375EA}">
      <dsp:nvSpPr>
        <dsp:cNvPr id="0" name=""/>
        <dsp:cNvSpPr/>
      </dsp:nvSpPr>
      <dsp:spPr>
        <a:xfrm>
          <a:off x="0" y="2182506"/>
          <a:ext cx="3595924" cy="99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Merriweather Sans" panose="00000500000000000000" pitchFamily="2" charset="0"/>
            </a:rPr>
            <a:t>Överlevnad</a:t>
          </a:r>
        </a:p>
      </dsp:txBody>
      <dsp:txXfrm>
        <a:off x="818389" y="2182506"/>
        <a:ext cx="2777534" cy="992048"/>
      </dsp:txXfrm>
    </dsp:sp>
    <dsp:sp modelId="{B7260188-CAF4-42DB-92FA-B42B8057E45A}">
      <dsp:nvSpPr>
        <dsp:cNvPr id="0" name=""/>
        <dsp:cNvSpPr/>
      </dsp:nvSpPr>
      <dsp:spPr>
        <a:xfrm>
          <a:off x="99204" y="2281711"/>
          <a:ext cx="719184" cy="7936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8C6E0-D452-4B0E-86F3-68BDF9832841}">
      <dsp:nvSpPr>
        <dsp:cNvPr id="0" name=""/>
        <dsp:cNvSpPr/>
      </dsp:nvSpPr>
      <dsp:spPr>
        <a:xfrm>
          <a:off x="0" y="0"/>
          <a:ext cx="3740097" cy="737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Merriweather Sans" panose="00000500000000000000" pitchFamily="2" charset="0"/>
            </a:rPr>
            <a:t>Barn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Merriweather Sans" panose="00000500000000000000" pitchFamily="2" charset="0"/>
            </a:rPr>
            <a:t>0-12 år</a:t>
          </a:r>
        </a:p>
      </dsp:txBody>
      <dsp:txXfrm>
        <a:off x="821803" y="0"/>
        <a:ext cx="2918293" cy="737836"/>
      </dsp:txXfrm>
    </dsp:sp>
    <dsp:sp modelId="{2D5CEB97-B264-4EA3-AE20-0FF9644912F5}">
      <dsp:nvSpPr>
        <dsp:cNvPr id="0" name=""/>
        <dsp:cNvSpPr/>
      </dsp:nvSpPr>
      <dsp:spPr>
        <a:xfrm>
          <a:off x="73783" y="73783"/>
          <a:ext cx="748019" cy="590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21000" b="-21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FF9A5-86C5-4B61-93C1-DCA472458EF4}">
      <dsp:nvSpPr>
        <dsp:cNvPr id="0" name=""/>
        <dsp:cNvSpPr/>
      </dsp:nvSpPr>
      <dsp:spPr>
        <a:xfrm>
          <a:off x="0" y="811619"/>
          <a:ext cx="3740097" cy="737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Merriweather Sans" panose="00000500000000000000" pitchFamily="2" charset="0"/>
            </a:rPr>
            <a:t>Ungdomar 13-25 år</a:t>
          </a:r>
        </a:p>
      </dsp:txBody>
      <dsp:txXfrm>
        <a:off x="821803" y="811619"/>
        <a:ext cx="2918293" cy="737836"/>
      </dsp:txXfrm>
    </dsp:sp>
    <dsp:sp modelId="{1F0B220D-ABD5-4D04-8EC9-C1CAA1DEF6F3}">
      <dsp:nvSpPr>
        <dsp:cNvPr id="0" name=""/>
        <dsp:cNvSpPr/>
      </dsp:nvSpPr>
      <dsp:spPr>
        <a:xfrm>
          <a:off x="73783" y="885403"/>
          <a:ext cx="748019" cy="590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891F5-A922-4977-8165-04CCACBAEC79}">
      <dsp:nvSpPr>
        <dsp:cNvPr id="0" name=""/>
        <dsp:cNvSpPr/>
      </dsp:nvSpPr>
      <dsp:spPr>
        <a:xfrm>
          <a:off x="0" y="1623239"/>
          <a:ext cx="3740097" cy="737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Merriweather Sans" panose="00000500000000000000" pitchFamily="2" charset="0"/>
            </a:rPr>
            <a:t>Vuxna med funktionsnedsättning</a:t>
          </a:r>
        </a:p>
      </dsp:txBody>
      <dsp:txXfrm>
        <a:off x="821803" y="1623239"/>
        <a:ext cx="2918293" cy="737836"/>
      </dsp:txXfrm>
    </dsp:sp>
    <dsp:sp modelId="{F43F0F7A-4A9D-4244-BA27-525BA4B55A74}">
      <dsp:nvSpPr>
        <dsp:cNvPr id="0" name=""/>
        <dsp:cNvSpPr/>
      </dsp:nvSpPr>
      <dsp:spPr>
        <a:xfrm>
          <a:off x="73783" y="1697022"/>
          <a:ext cx="748019" cy="590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21000" b="-21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CF0DE-BABE-42BA-B9D0-B8C42BFDAAED}">
      <dsp:nvSpPr>
        <dsp:cNvPr id="0" name=""/>
        <dsp:cNvSpPr/>
      </dsp:nvSpPr>
      <dsp:spPr>
        <a:xfrm>
          <a:off x="0" y="2434858"/>
          <a:ext cx="3740097" cy="737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Merriweather Sans" panose="00000500000000000000" pitchFamily="2" charset="0"/>
            </a:rPr>
            <a:t>Personer 65+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200" kern="1200" dirty="0"/>
        </a:p>
      </dsp:txBody>
      <dsp:txXfrm>
        <a:off x="821803" y="2434858"/>
        <a:ext cx="2918293" cy="737836"/>
      </dsp:txXfrm>
    </dsp:sp>
    <dsp:sp modelId="{006F27C0-9AFD-413A-BE64-72C350C664D2}">
      <dsp:nvSpPr>
        <dsp:cNvPr id="0" name=""/>
        <dsp:cNvSpPr/>
      </dsp:nvSpPr>
      <dsp:spPr>
        <a:xfrm>
          <a:off x="73783" y="2508642"/>
          <a:ext cx="748019" cy="590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t="-21000" b="-21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826E45C-E2A5-497C-95A1-038B293E1F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72E91AC-FCF5-4986-B9AE-4B65C31B52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512B-701F-4B8E-91A0-C1287934A469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A153F3EF-6D35-4803-955C-739F47AF3C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423B5A88-2851-453E-8607-DFA49F027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CFA299-C86C-4B20-AF20-E1EF1D872B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DDB6AB7-CBB1-41D8-8BBA-D1BCC9E79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86E2E-04FF-4530-809C-607594C77FBE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86E2E-04FF-4530-809C-607594C77FB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430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Foto: C. Eriksson.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86E2E-04FF-4530-809C-607594C77FB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282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86E2E-04FF-4530-809C-607594C77FB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0446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Foto: C. Eriksson.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86E2E-04FF-4530-809C-607594C77FB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1165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86E2E-04FF-4530-809C-607594C77FB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18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86E2E-04FF-4530-809C-607594C77FB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638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000" dirty="0"/>
              <a:t>Foto: Vårby IK, Ombyggnad och tillbyggnad av skicrossanläggning Domsjö 2:17 i Örnsköldsviks kommun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86E2E-04FF-4530-809C-607594C77FB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5792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86E2E-04FF-4530-809C-607594C77FB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5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86E2E-04FF-4530-809C-607594C77FB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789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86E2E-04FF-4530-809C-607594C77FB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38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Foto: Vårby IK, Ombyggnad och tillbyggnad av skicrossanläggning Domsjö 2:17 i Örnsköldsviks kommun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86E2E-04FF-4530-809C-607594C77FB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111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86E2E-04FF-4530-809C-607594C77FB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3160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86E2E-04FF-4530-809C-607594C77FB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034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0CE8-17CC-441F-A5DE-740FE2D7EC0B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3CF-1E6C-4136-8F47-078CC099B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826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0CE8-17CC-441F-A5DE-740FE2D7EC0B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3CF-1E6C-4136-8F47-078CC099B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331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0CE8-17CC-441F-A5DE-740FE2D7EC0B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3CF-1E6C-4136-8F47-078CC099B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8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FB78D72-3461-46E2-87D1-D5C38D234C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6406" y="1823810"/>
            <a:ext cx="4771190" cy="15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3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8AFE896-5012-40BA-98A9-4EA564F9BD9C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5" name="Platshållare för bild 8">
            <a:extLst>
              <a:ext uri="{FF2B5EF4-FFF2-40B4-BE49-F238E27FC236}">
                <a16:creationId xmlns:a16="http://schemas.microsoft.com/office/drawing/2014/main" id="{EBC4AE55-D6E0-495E-80D8-4871F07BF812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239987" y="1222680"/>
            <a:ext cx="4717609" cy="18516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13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3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3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3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914400" rtl="0" eaLnBrk="1" latinLnBrk="0" hangingPunct="1">
              <a:lnSpc>
                <a:spcPct val="13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ct val="13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8600" algn="l" defTabSz="914400" rtl="0" eaLnBrk="1" latinLnBrk="0" hangingPunct="1">
              <a:lnSpc>
                <a:spcPct val="13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3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75"/>
              <a:t> </a:t>
            </a:r>
            <a:endParaRPr lang="sv-SE" sz="1275" dirty="0"/>
          </a:p>
        </p:txBody>
      </p:sp>
    </p:spTree>
    <p:extLst>
      <p:ext uri="{BB962C8B-B14F-4D97-AF65-F5344CB8AC3E}">
        <p14:creationId xmlns:p14="http://schemas.microsoft.com/office/powerpoint/2010/main" val="119720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6493" y="2167260"/>
            <a:ext cx="2705100" cy="817959"/>
          </a:xfrm>
        </p:spPr>
        <p:txBody>
          <a:bodyPr anchor="ctr" anchorCtr="0"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420A3676-1C0D-4656-B3A4-B2398C8C98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4572000" cy="5143500"/>
          </a:xfrm>
          <a:solidFill>
            <a:schemeClr val="bg1"/>
          </a:solidFill>
        </p:spPr>
        <p:txBody>
          <a:bodyPr tIns="72000"/>
          <a:lstStyle>
            <a:lvl1pPr marL="0" indent="0">
              <a:buFontTx/>
              <a:buNone/>
              <a:defRPr sz="900"/>
            </a:lvl1pPr>
          </a:lstStyle>
          <a:p>
            <a:r>
              <a:rPr lang="sv-SE" dirty="0"/>
              <a:t>  Klicka på ikonen för att infoga bild</a:t>
            </a:r>
          </a:p>
        </p:txBody>
      </p:sp>
      <p:sp>
        <p:nvSpPr>
          <p:cNvPr id="16" name="Platshållare för datum 15">
            <a:extLst>
              <a:ext uri="{FF2B5EF4-FFF2-40B4-BE49-F238E27FC236}">
                <a16:creationId xmlns:a16="http://schemas.microsoft.com/office/drawing/2014/main" id="{B838F22A-17E9-40F2-A97B-AFD2897CCA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F0F2A5-B170-40C2-99FD-8D4618A9A545}" type="datetime1">
              <a:rPr lang="sv-SE" smtClean="0"/>
              <a:t>2023-10-04</a:t>
            </a:fld>
            <a:endParaRPr lang="sv-SE" dirty="0"/>
          </a:p>
        </p:txBody>
      </p:sp>
      <p:sp>
        <p:nvSpPr>
          <p:cNvPr id="17" name="Platshållare för sidfot 16">
            <a:extLst>
              <a:ext uri="{FF2B5EF4-FFF2-40B4-BE49-F238E27FC236}">
                <a16:creationId xmlns:a16="http://schemas.microsoft.com/office/drawing/2014/main" id="{7A4FB4DF-F666-4992-AAF5-72258EA993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18" name="Platshållare för bildnummer 17">
            <a:extLst>
              <a:ext uri="{FF2B5EF4-FFF2-40B4-BE49-F238E27FC236}">
                <a16:creationId xmlns:a16="http://schemas.microsoft.com/office/drawing/2014/main" id="{3E0E8380-FB34-4277-BC81-3FEE1896E5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5029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50657" y="317474"/>
            <a:ext cx="3267075" cy="541916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50658" y="1049215"/>
            <a:ext cx="3267075" cy="33318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08E01343-ED2E-4473-8AAD-89F60651FF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572000" cy="5143500"/>
          </a:xfrm>
          <a:solidFill>
            <a:schemeClr val="bg1"/>
          </a:solidFill>
        </p:spPr>
        <p:txBody>
          <a:bodyPr tIns="72000"/>
          <a:lstStyle>
            <a:lvl1pPr marL="0" indent="0">
              <a:buFontTx/>
              <a:buNone/>
              <a:defRPr sz="900"/>
            </a:lvl1pPr>
          </a:lstStyle>
          <a:p>
            <a:r>
              <a:rPr lang="sv-SE" dirty="0"/>
              <a:t>  Klicka på ikonen för att infoga bild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005FEB04-720B-4C7D-AE14-1335E87F227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B6147DD-8357-4622-91B3-2C89BF64CB51}" type="datetime1">
              <a:rPr lang="sv-SE" smtClean="0"/>
              <a:t>2023-10-04</a:t>
            </a:fld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12D1CFAA-877D-4D80-9E07-01C2758E8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51680F18-DC85-484A-B843-488581FAA6B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771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0EA0BF6-C2FD-4076-B257-EFC41A9FCD5D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50657" y="317474"/>
            <a:ext cx="3267075" cy="541916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50658" y="1049215"/>
            <a:ext cx="3267075" cy="33318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77ADA02-F986-4A72-ACC2-734DDDD737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493" y="2167261"/>
            <a:ext cx="2705100" cy="817959"/>
          </a:xfrm>
        </p:spPr>
        <p:txBody>
          <a:bodyPr anchor="ctr" anchorCtr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sv-SE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4464CBB3-1829-4AC0-AF58-D8A3ADA4B42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578EBB7-0E2B-4F56-BA81-E4BA2D4757FE}" type="datetime1">
              <a:rPr lang="sv-SE" smtClean="0"/>
              <a:t>2023-10-04</a:t>
            </a:fld>
            <a:endParaRPr lang="sv-SE" dirty="0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34EBC822-DFC7-4725-B033-CFCB0D7019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82958898-9EC9-4812-95CC-4C3957B47B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8339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EACED57-38E2-47B8-B2FE-8B93AD7168DE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9841" y="317474"/>
            <a:ext cx="3267075" cy="541916"/>
          </a:xfrm>
        </p:spPr>
        <p:txBody>
          <a:bodyPr anchor="b"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sv-SE" sz="165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29841" y="1049215"/>
            <a:ext cx="3267075" cy="33318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5250658" y="317474"/>
            <a:ext cx="3267075" cy="541916"/>
          </a:xfrm>
        </p:spPr>
        <p:txBody>
          <a:bodyPr anchor="b"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sv-SE" sz="165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5250658" y="1049215"/>
            <a:ext cx="3267075" cy="33318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D63EBA7-9110-49C4-B8F7-963749A3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1F0A-607A-4422-843A-80577F157C59}" type="datetime1">
              <a:rPr lang="sv-SE" smtClean="0"/>
              <a:t>2023-10-04</a:t>
            </a:fld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AAF910A1-163C-472F-B1D4-EEC7B540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7278C236-7B9E-40A5-AFB1-C59EC527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9918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EACED57-38E2-47B8-B2FE-8B93AD7168DE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5250658" y="317474"/>
            <a:ext cx="3267075" cy="541916"/>
          </a:xfrm>
        </p:spPr>
        <p:txBody>
          <a:bodyPr anchor="b"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sv-SE" sz="165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5250658" y="1049215"/>
            <a:ext cx="3267075" cy="33318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30BFA0D-9AC3-4710-935B-5FE67B675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9BC0-0866-49C6-8319-D8CEF40710C9}" type="datetime1">
              <a:rPr lang="sv-SE" smtClean="0"/>
              <a:t>2023-10-04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4B00329-AC91-4791-849F-568A074F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A1FBA69-06CB-40F2-BCDD-1E20EEC4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744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51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0CE8-17CC-441F-A5DE-740FE2D7EC0B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3CF-1E6C-4136-8F47-078CC099B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375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A8D5F12-B53F-4B38-9A6A-0CCAA7F5B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black">
          <a:xfrm>
            <a:off x="7956462" y="4576433"/>
            <a:ext cx="1047462" cy="4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66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F534906-2C5A-4D0D-BE99-3A659A54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49F5-A1BA-45F8-9D27-A80B20512D34}" type="datetime1">
              <a:rPr lang="sv-SE" smtClean="0"/>
              <a:t>2023-10-04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F5A632B-6750-44C8-8625-0384A958C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00425B2-6912-424F-BD0A-7BF3047F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71E658D-8526-43FE-BF1D-3124E57EEED9}"/>
              </a:ext>
            </a:extLst>
          </p:cNvPr>
          <p:cNvSpPr txBox="1"/>
          <p:nvPr userDrawn="1"/>
        </p:nvSpPr>
        <p:spPr>
          <a:xfrm>
            <a:off x="628650" y="1002089"/>
            <a:ext cx="7829550" cy="31393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v-SE" sz="6600" dirty="0"/>
              <a:t>Sidor efter denna sida tillhör inte mallen.</a:t>
            </a:r>
          </a:p>
        </p:txBody>
      </p:sp>
    </p:spTree>
    <p:extLst>
      <p:ext uri="{BB962C8B-B14F-4D97-AF65-F5344CB8AC3E}">
        <p14:creationId xmlns:p14="http://schemas.microsoft.com/office/powerpoint/2010/main" val="299447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0CE8-17CC-441F-A5DE-740FE2D7EC0B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3CF-1E6C-4136-8F47-078CC099B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83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0CE8-17CC-441F-A5DE-740FE2D7EC0B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3CF-1E6C-4136-8F47-078CC099B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09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0CE8-17CC-441F-A5DE-740FE2D7EC0B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3CF-1E6C-4136-8F47-078CC099B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77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0CE8-17CC-441F-A5DE-740FE2D7EC0B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3CF-1E6C-4136-8F47-078CC099B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06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0CE8-17CC-441F-A5DE-740FE2D7EC0B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3CF-1E6C-4136-8F47-078CC099B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298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0CE8-17CC-441F-A5DE-740FE2D7EC0B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3CF-1E6C-4136-8F47-078CC099B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0CE8-17CC-441F-A5DE-740FE2D7EC0B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3CF-1E6C-4136-8F47-078CC099B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4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30CE8-17CC-441F-A5DE-740FE2D7EC0B}" type="datetimeFigureOut">
              <a:rPr lang="sv-SE" smtClean="0"/>
              <a:t>2023-10-04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33CF-1E6C-4136-8F47-078CC099B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4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9841" y="592653"/>
            <a:ext cx="7884319" cy="260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1" y="1049215"/>
            <a:ext cx="7885509" cy="33322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88361" y="4904452"/>
            <a:ext cx="667870" cy="1262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1A1456C6-43A5-4026-A3A4-100309264550}" type="datetime1">
              <a:rPr lang="sv-SE" smtClean="0"/>
              <a:t>2023-10-04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4904452"/>
            <a:ext cx="3086100" cy="1262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9842" y="4904453"/>
            <a:ext cx="321539" cy="1262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5" name="Bildobjekt 14" descr="En bild som visar ritning&#10;&#10;Automatiskt genererad beskrivning">
            <a:extLst>
              <a:ext uri="{FF2B5EF4-FFF2-40B4-BE49-F238E27FC236}">
                <a16:creationId xmlns:a16="http://schemas.microsoft.com/office/drawing/2014/main" id="{780D6410-3C42-4BEB-8A18-794CC2F9300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 bwMode="black">
          <a:xfrm>
            <a:off x="7950993" y="4576433"/>
            <a:ext cx="1058400" cy="4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0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lvl1pPr algn="l" defTabSz="685800" rtl="0" eaLnBrk="1" latinLnBrk="0" hangingPunct="1">
        <a:lnSpc>
          <a:spcPct val="11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900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45600" indent="-171450" algn="l" defTabSz="685800" rtl="0" eaLnBrk="1" latinLnBrk="0" hangingPunct="1">
        <a:lnSpc>
          <a:spcPct val="130000"/>
        </a:lnSpc>
        <a:spcBef>
          <a:spcPts val="525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30000"/>
        </a:lnSpc>
        <a:spcBef>
          <a:spcPts val="525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30000"/>
        </a:lnSpc>
        <a:spcBef>
          <a:spcPts val="525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30000"/>
        </a:lnSpc>
        <a:spcBef>
          <a:spcPts val="525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71450" algn="l" defTabSz="685800" rtl="0" eaLnBrk="1" latinLnBrk="0" hangingPunct="1">
        <a:lnSpc>
          <a:spcPct val="130000"/>
        </a:lnSpc>
        <a:spcBef>
          <a:spcPts val="525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71450" algn="l" defTabSz="685800" rtl="0" eaLnBrk="1" latinLnBrk="0" hangingPunct="1">
        <a:lnSpc>
          <a:spcPct val="130000"/>
        </a:lnSpc>
        <a:spcBef>
          <a:spcPts val="525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71450" algn="l" defTabSz="685800" rtl="0" eaLnBrk="1" latinLnBrk="0" hangingPunct="1">
        <a:lnSpc>
          <a:spcPct val="130000"/>
        </a:lnSpc>
        <a:spcBef>
          <a:spcPts val="525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lnSpc>
          <a:spcPct val="130000"/>
        </a:lnSpc>
        <a:spcBef>
          <a:spcPts val="525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6" orient="horz" pos="3680">
          <p15:clr>
            <a:srgbClr val="F26B43"/>
          </p15:clr>
        </p15:guide>
        <p15:guide id="7" orient="horz" pos="674">
          <p15:clr>
            <a:srgbClr val="F26B43"/>
          </p15:clr>
        </p15:guide>
        <p15:guide id="8" orient="horz" pos="876">
          <p15:clr>
            <a:srgbClr val="F26B43"/>
          </p15:clr>
        </p15:guide>
        <p15:guide id="9" orient="horz" pos="210">
          <p15:clr>
            <a:srgbClr val="F26B43"/>
          </p15:clr>
        </p15:guide>
        <p15:guide id="10" orient="horz" pos="4196">
          <p15:clr>
            <a:srgbClr val="F26B43"/>
          </p15:clr>
        </p15:guide>
        <p15:guide id="11" pos="440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ecilia.eriksson@arvsfonden.se" TargetMode="External"/><Relationship Id="rId5" Type="http://schemas.openxmlformats.org/officeDocument/2006/relationships/hyperlink" Target="http://www.arvsfonden.se/" TargetMode="External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EF0711CC-35D1-4778-8D56-1B6386BFE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6462" y="1567317"/>
            <a:ext cx="47910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6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8E6AAD6B-03D0-45EB-B512-38406051AB12}"/>
              </a:ext>
            </a:extLst>
          </p:cNvPr>
          <p:cNvSpPr txBox="1"/>
          <p:nvPr/>
        </p:nvSpPr>
        <p:spPr>
          <a:xfrm>
            <a:off x="4810348" y="1323951"/>
            <a:ext cx="4128988" cy="27273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ts val="3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latin typeface="Merriweather Sans" panose="00000500000000000000" pitchFamily="2" charset="0"/>
                <a:ea typeface="ＭＳ Ｐゴシック" pitchFamily="34" charset="-128"/>
              </a:rPr>
              <a:t>Verksamheten ska bedrivas i lokalen/på anläggningen i minst 10 år.</a:t>
            </a:r>
          </a:p>
          <a:p>
            <a:pPr marL="285750" indent="-285750">
              <a:lnSpc>
                <a:spcPts val="3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latin typeface="Merriweather Sans" panose="00000500000000000000" pitchFamily="2" charset="0"/>
                <a:ea typeface="ＭＳ Ｐゴシック" pitchFamily="34" charset="-128"/>
              </a:rPr>
              <a:t>Plan för verksamheten</a:t>
            </a:r>
          </a:p>
          <a:p>
            <a:pPr marL="285750" indent="-285750">
              <a:lnSpc>
                <a:spcPts val="3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latin typeface="Merriweather Sans" panose="00000500000000000000" pitchFamily="2" charset="0"/>
                <a:ea typeface="ＭＳ Ｐゴシック" pitchFamily="34" charset="-128"/>
              </a:rPr>
              <a:t>10-årigt nyttjanderättsavtal </a:t>
            </a:r>
          </a:p>
          <a:p>
            <a:pPr marL="285750" indent="-285750">
              <a:lnSpc>
                <a:spcPts val="3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latin typeface="Merriweather Sans" panose="00000500000000000000" pitchFamily="2" charset="0"/>
                <a:ea typeface="ＭＳ Ｐゴシック" pitchFamily="34" charset="-128"/>
              </a:rPr>
              <a:t>Driftkalkyl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C048FF34-6113-01AD-A753-5490880ED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660197"/>
            <a:ext cx="1126976" cy="35411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B9A23B8-F95A-1333-8BB4-E904B82620C2}"/>
              </a:ext>
            </a:extLst>
          </p:cNvPr>
          <p:cNvSpPr txBox="1"/>
          <p:nvPr/>
        </p:nvSpPr>
        <p:spPr>
          <a:xfrm>
            <a:off x="5090337" y="268520"/>
            <a:ext cx="381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Merriweather Sans" panose="00000500000000000000" pitchFamily="2" charset="0"/>
              </a:rPr>
              <a:t>Verksamheten ska överleva 10 år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81FF82C-F907-D902-AC0F-C2944D029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6"/>
            <a:ext cx="4570012" cy="51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5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533622" y="1923036"/>
            <a:ext cx="2759075" cy="50641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accent6"/>
                </a:solidFill>
                <a:latin typeface="Merriweather Sans" panose="00000500000000000000" pitchFamily="2" charset="0"/>
              </a:rPr>
              <a:t>Spontanidrottsplatser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676225" y="2677867"/>
            <a:ext cx="22142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00" dirty="0" err="1">
                <a:latin typeface="Merriweather Sans" panose="00000500000000000000" pitchFamily="2" charset="0"/>
              </a:rPr>
              <a:t>Skejtparker</a:t>
            </a:r>
            <a:endParaRPr lang="sv-SE" sz="2100" dirty="0">
              <a:latin typeface="Merriweather Sans" panose="00000500000000000000" pitchFamily="2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539564" y="3597380"/>
            <a:ext cx="32646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00" dirty="0">
                <a:latin typeface="Merriweather Sans" panose="00000500000000000000" pitchFamily="2" charset="0"/>
              </a:rPr>
              <a:t>Utegym/hinderbanor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87972" y="4468388"/>
            <a:ext cx="343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5">
                    <a:lumMod val="75000"/>
                  </a:schemeClr>
                </a:solidFill>
                <a:latin typeface="Merriweather Sans" panose="00000500000000000000" pitchFamily="2" charset="0"/>
              </a:rPr>
              <a:t>Konstgräsplan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825638" y="3702361"/>
            <a:ext cx="2332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accent6">
                    <a:lumMod val="75000"/>
                  </a:schemeClr>
                </a:solidFill>
                <a:latin typeface="Merriweather Sans" panose="00000500000000000000" pitchFamily="2" charset="0"/>
              </a:rPr>
              <a:t>Aktivitetspark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646234" y="1046617"/>
            <a:ext cx="21602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00" dirty="0">
                <a:solidFill>
                  <a:schemeClr val="accent6"/>
                </a:solidFill>
                <a:latin typeface="Merriweather Sans" panose="00000500000000000000" pitchFamily="2" charset="0"/>
              </a:rPr>
              <a:t>Cykelparker</a:t>
            </a:r>
            <a:br>
              <a:rPr lang="sv-SE" sz="2100" dirty="0">
                <a:latin typeface="Merriweather Sans" panose="00000500000000000000" pitchFamily="2" charset="0"/>
              </a:rPr>
            </a:br>
            <a:r>
              <a:rPr lang="sv-SE" sz="1400" dirty="0">
                <a:latin typeface="Merriweather Sans" panose="00000500000000000000" pitchFamily="2" charset="0"/>
              </a:rPr>
              <a:t>pumptracks, </a:t>
            </a:r>
            <a:r>
              <a:rPr lang="sv-SE" sz="1400" dirty="0" err="1">
                <a:latin typeface="Merriweather Sans" panose="00000500000000000000" pitchFamily="2" charset="0"/>
              </a:rPr>
              <a:t>flowtrails</a:t>
            </a:r>
            <a:endParaRPr lang="sv-SE" sz="1400" dirty="0">
              <a:latin typeface="Merriweather Sans" panose="00000500000000000000" pitchFamily="2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182931" y="3110702"/>
            <a:ext cx="24060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>
                <a:latin typeface="Merriweather Sans" panose="00000500000000000000" pitchFamily="2" charset="0"/>
              </a:rPr>
              <a:t>Friidrottsanläggning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508104" y="4176391"/>
            <a:ext cx="2160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00" b="1" dirty="0">
                <a:latin typeface="Merriweather Sans" panose="00000500000000000000" pitchFamily="2" charset="0"/>
              </a:rPr>
              <a:t>Ridhus/ridhus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635896" y="1930595"/>
            <a:ext cx="2160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>
                <a:latin typeface="Merriweather Sans" panose="00000500000000000000" pitchFamily="2" charset="0"/>
              </a:rPr>
              <a:t>Kulturlokaler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2110042" y="3244287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4E7672"/>
                </a:solidFill>
                <a:latin typeface="Merriweather Sans" panose="00000500000000000000" pitchFamily="2" charset="0"/>
              </a:rPr>
              <a:t>Boulebanor/boulehall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456603" y="4687679"/>
            <a:ext cx="2160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>
                <a:solidFill>
                  <a:srgbClr val="36928E"/>
                </a:solidFill>
                <a:latin typeface="Merriweather Sans" panose="00000500000000000000" pitchFamily="2" charset="0"/>
              </a:rPr>
              <a:t>Motionsspår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73685" y="2486483"/>
            <a:ext cx="3098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00" dirty="0">
                <a:latin typeface="Merriweather Sans" panose="00000500000000000000" pitchFamily="2" charset="0"/>
              </a:rPr>
              <a:t>Asfalterade rullskidbanor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4386264" y="3094246"/>
            <a:ext cx="2160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>
                <a:latin typeface="Merriweather Sans" panose="00000500000000000000" pitchFamily="2" charset="0"/>
              </a:rPr>
              <a:t>Konstverkstad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488771" y="367155"/>
            <a:ext cx="810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Merriweather Sans" panose="00000500000000000000" pitchFamily="2" charset="0"/>
                <a:cs typeface="Arial" panose="020B0604020202020204" pitchFamily="34" charset="0"/>
              </a:rPr>
              <a:t>Lokalstöd – exempel på beviljade projekt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6683724" y="3471529"/>
            <a:ext cx="163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Merriweather Sans" panose="00000500000000000000" pitchFamily="2" charset="0"/>
              </a:rPr>
              <a:t>Bakstuga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5466384" y="1176324"/>
            <a:ext cx="32976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>
                <a:solidFill>
                  <a:srgbClr val="36928E"/>
                </a:solidFill>
                <a:latin typeface="Merriweather Sans" panose="00000500000000000000" pitchFamily="2" charset="0"/>
              </a:rPr>
              <a:t>Banor för MTB och downhill cykling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566709" y="1085829"/>
            <a:ext cx="16834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>
                <a:latin typeface="Merriweather Sans" panose="00000500000000000000" pitchFamily="2" charset="0"/>
              </a:rPr>
              <a:t>Skicrossbana/</a:t>
            </a:r>
          </a:p>
          <a:p>
            <a:r>
              <a:rPr lang="sv-SE" sz="1350" dirty="0">
                <a:latin typeface="Merriweather Sans" panose="00000500000000000000" pitchFamily="2" charset="0"/>
              </a:rPr>
              <a:t>skidlekplats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5412231" y="1879892"/>
            <a:ext cx="27590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>
                <a:solidFill>
                  <a:schemeClr val="accent1">
                    <a:lumMod val="75000"/>
                  </a:schemeClr>
                </a:solidFill>
                <a:latin typeface="Merriweather Sans" panose="00000500000000000000" pitchFamily="2" charset="0"/>
              </a:rPr>
              <a:t>Klubbstugor/samlingslokaler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8543986B-CF46-464A-834C-756B10443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53" y="4534852"/>
            <a:ext cx="1421106" cy="481075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F585E780-7DB2-6463-9435-483619803D07}"/>
              </a:ext>
            </a:extLst>
          </p:cNvPr>
          <p:cNvSpPr txBox="1"/>
          <p:nvPr/>
        </p:nvSpPr>
        <p:spPr>
          <a:xfrm>
            <a:off x="2852504" y="4198651"/>
            <a:ext cx="233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6">
                    <a:lumMod val="75000"/>
                  </a:schemeClr>
                </a:solidFill>
                <a:latin typeface="Merriweather Sans" panose="00000500000000000000" pitchFamily="2" charset="0"/>
              </a:rPr>
              <a:t>Aktivitetshus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03C9DC22-5481-FB40-B1E1-D0FD38F4279D}"/>
              </a:ext>
            </a:extLst>
          </p:cNvPr>
          <p:cNvSpPr txBox="1"/>
          <p:nvPr/>
        </p:nvSpPr>
        <p:spPr>
          <a:xfrm>
            <a:off x="5436402" y="4653054"/>
            <a:ext cx="194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Merriweather Sans" panose="00000500000000000000" pitchFamily="2" charset="0"/>
              </a:rPr>
              <a:t>Teaterscen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AFBE5FF5-CCBB-1230-1DFF-3E8209B09F0F}"/>
              </a:ext>
            </a:extLst>
          </p:cNvPr>
          <p:cNvSpPr txBox="1"/>
          <p:nvPr/>
        </p:nvSpPr>
        <p:spPr>
          <a:xfrm>
            <a:off x="7798539" y="2332241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Merriweather Sans" panose="00000500000000000000" pitchFamily="2" charset="0"/>
              </a:rPr>
              <a:t>OCR-bana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CB3640CB-4B8A-6208-D9EB-4AE02211DAFB}"/>
              </a:ext>
            </a:extLst>
          </p:cNvPr>
          <p:cNvSpPr txBox="1"/>
          <p:nvPr/>
        </p:nvSpPr>
        <p:spPr>
          <a:xfrm>
            <a:off x="4611104" y="2429449"/>
            <a:ext cx="287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Merriweather Sans" panose="00000500000000000000" pitchFamily="2" charset="0"/>
              </a:rPr>
              <a:t>Skidskytteanläggningar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88518001-24C1-ECAF-C66B-D937A7C65F03}"/>
              </a:ext>
            </a:extLst>
          </p:cNvPr>
          <p:cNvSpPr txBox="1"/>
          <p:nvPr/>
        </p:nvSpPr>
        <p:spPr>
          <a:xfrm>
            <a:off x="3810351" y="4534852"/>
            <a:ext cx="2160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>
                <a:solidFill>
                  <a:srgbClr val="36928E"/>
                </a:solidFill>
                <a:latin typeface="Merriweather Sans" panose="00000500000000000000" pitchFamily="2" charset="0"/>
              </a:rPr>
              <a:t>Äventyrsgolfbana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54F46B16-397B-6E49-6B62-9E631D5B9729}"/>
              </a:ext>
            </a:extLst>
          </p:cNvPr>
          <p:cNvSpPr txBox="1"/>
          <p:nvPr/>
        </p:nvSpPr>
        <p:spPr>
          <a:xfrm>
            <a:off x="2110042" y="2281380"/>
            <a:ext cx="221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Merriweather Sans" panose="00000500000000000000" pitchFamily="2" charset="0"/>
              </a:rPr>
              <a:t>Luftgevärshall</a:t>
            </a:r>
          </a:p>
        </p:txBody>
      </p:sp>
    </p:spTree>
    <p:extLst>
      <p:ext uri="{BB962C8B-B14F-4D97-AF65-F5344CB8AC3E}">
        <p14:creationId xmlns:p14="http://schemas.microsoft.com/office/powerpoint/2010/main" val="210053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5A9438F0-280D-4BD8-949C-770E2966F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660197"/>
            <a:ext cx="1126976" cy="35411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47BD9AE-4BDB-4289-A061-4475AB860CF7}"/>
              </a:ext>
            </a:extLst>
          </p:cNvPr>
          <p:cNvSpPr txBox="1"/>
          <p:nvPr/>
        </p:nvSpPr>
        <p:spPr>
          <a:xfrm>
            <a:off x="4932040" y="1059582"/>
            <a:ext cx="38884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latin typeface="Merriweather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Merriweather Sans" panose="00000500000000000000" pitchFamily="2" charset="0"/>
              </a:rPr>
              <a:t>Upp till 80 % av byggkostnaderna för om-/till-/nybyggnation av lokal eller anläggning.</a:t>
            </a:r>
            <a:br>
              <a:rPr lang="sv-SE" sz="1600" dirty="0">
                <a:latin typeface="Merriweather Sans" panose="00000500000000000000" pitchFamily="2" charset="0"/>
              </a:rPr>
            </a:br>
            <a:endParaRPr lang="sv-SE" sz="1600" dirty="0">
              <a:latin typeface="Merriweather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Merriweather Sans" panose="00000500000000000000" pitchFamily="2" charset="0"/>
              </a:rPr>
              <a:t>Maxtak 6 mkr inkl. moms.</a:t>
            </a:r>
            <a:br>
              <a:rPr lang="sv-SE" sz="1600" dirty="0">
                <a:latin typeface="Merriweather Sans" panose="00000500000000000000" pitchFamily="2" charset="0"/>
              </a:rPr>
            </a:br>
            <a:r>
              <a:rPr lang="sv-SE" sz="1600" dirty="0">
                <a:latin typeface="Merriweather Sans" panose="000005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Merriweather Sans" panose="00000500000000000000" pitchFamily="2" charset="0"/>
              </a:rPr>
              <a:t>Minst 20 % egen finansiering (t.ex. andra bidrag, kommunen, lån </a:t>
            </a:r>
            <a:r>
              <a:rPr lang="sv-SE" sz="1600" dirty="0" err="1">
                <a:latin typeface="Merriweather Sans" panose="00000500000000000000" pitchFamily="2" charset="0"/>
              </a:rPr>
              <a:t>m.m</a:t>
            </a:r>
            <a:r>
              <a:rPr lang="sv-SE" sz="1600" dirty="0">
                <a:latin typeface="Merriweather Sans" panose="00000500000000000000" pitchFamily="2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Merriweather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Merriweather Sans" panose="00000500000000000000" pitchFamily="2" charset="0"/>
              </a:rPr>
              <a:t>Ideellt/eget arbete/insats av egen personal kan inte räknas med.</a:t>
            </a:r>
          </a:p>
          <a:p>
            <a:endParaRPr lang="sv-SE" sz="1600" dirty="0">
              <a:latin typeface="Merriweather Sans" panose="00000500000000000000" pitchFamily="2" charset="0"/>
            </a:endParaRPr>
          </a:p>
          <a:p>
            <a:endParaRPr lang="sv-SE" sz="1600" dirty="0">
              <a:latin typeface="Merriweather Sans" panose="00000500000000000000" pitchFamily="2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050C33B-FA9F-47CD-838E-EF622F481143}"/>
              </a:ext>
            </a:extLst>
          </p:cNvPr>
          <p:cNvSpPr txBox="1"/>
          <p:nvPr/>
        </p:nvSpPr>
        <p:spPr>
          <a:xfrm>
            <a:off x="5193436" y="311071"/>
            <a:ext cx="3686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Merriweather Sans" panose="00000500000000000000" pitchFamily="2" charset="0"/>
              </a:rPr>
              <a:t>Hur stort lokalstöd kan man få?</a:t>
            </a:r>
            <a:endParaRPr lang="sv-SE" sz="24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63A356B-28B0-1ECB-EAFB-FFD8DB5D7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4" y="-8488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9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1E61C5A2-B711-4505-B248-71DDE42C75B0}"/>
              </a:ext>
            </a:extLst>
          </p:cNvPr>
          <p:cNvSpPr txBox="1"/>
          <p:nvPr/>
        </p:nvSpPr>
        <p:spPr>
          <a:xfrm>
            <a:off x="4644008" y="1022988"/>
            <a:ext cx="449999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550" dirty="0">
                <a:latin typeface="Merriweather Sans" panose="00000500000000000000" pitchFamily="2" charset="0"/>
              </a:rPr>
              <a:t>Underhåll, renovering och reparationer.</a:t>
            </a:r>
            <a:br>
              <a:rPr lang="sv-SE" sz="1550" dirty="0">
                <a:latin typeface="Merriweather Sans" panose="00000500000000000000" pitchFamily="2" charset="0"/>
              </a:rPr>
            </a:br>
            <a:endParaRPr lang="sv-SE" sz="1550" dirty="0">
              <a:latin typeface="Merriweather Sans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550" dirty="0">
                <a:latin typeface="Merriweather Sans" panose="00000500000000000000" pitchFamily="2" charset="0"/>
              </a:rPr>
              <a:t>Utbyggnad för att medlemsantalet ökat.</a:t>
            </a:r>
            <a:br>
              <a:rPr lang="sv-SE" sz="1550" dirty="0">
                <a:latin typeface="Merriweather Sans" panose="00000500000000000000" pitchFamily="2" charset="0"/>
              </a:rPr>
            </a:br>
            <a:endParaRPr lang="sv-SE" sz="1550" dirty="0">
              <a:latin typeface="Merriweather Sans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550" dirty="0">
                <a:latin typeface="Merriweather Sans" panose="00000500000000000000" pitchFamily="2" charset="0"/>
              </a:rPr>
              <a:t>Lös och flyttbar utrustning eller anläggning.</a:t>
            </a:r>
            <a:br>
              <a:rPr lang="sv-SE" sz="1550" dirty="0">
                <a:latin typeface="Merriweather Sans" panose="00000500000000000000" pitchFamily="2" charset="0"/>
              </a:rPr>
            </a:br>
            <a:endParaRPr lang="sv-SE" sz="1550" dirty="0">
              <a:latin typeface="Merriweather Sans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550" dirty="0">
                <a:latin typeface="Merriweather Sans" panose="00000500000000000000" pitchFamily="2" charset="0"/>
              </a:rPr>
              <a:t>Tillgänglighetsanpassning utan koppling till föreningens verksamhet. </a:t>
            </a:r>
            <a:br>
              <a:rPr lang="sv-SE" sz="1550" dirty="0">
                <a:latin typeface="Merriweather Sans" panose="00000500000000000000" pitchFamily="2" charset="0"/>
              </a:rPr>
            </a:br>
            <a:endParaRPr lang="sv-SE" sz="1550" dirty="0">
              <a:latin typeface="Merriweather Sans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550" dirty="0">
                <a:latin typeface="Merriweather Sans" panose="00000500000000000000" pitchFamily="2" charset="0"/>
              </a:rPr>
              <a:t>Projekteringskostnader</a:t>
            </a:r>
          </a:p>
          <a:p>
            <a:pPr algn="l"/>
            <a:endParaRPr lang="sv-SE" sz="1550" dirty="0">
              <a:latin typeface="Merriweather Sans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550" dirty="0">
                <a:latin typeface="Merriweather Sans" panose="00000500000000000000" pitchFamily="2" charset="0"/>
              </a:rPr>
              <a:t>Lokaler för verksamhet som sker på uppdrag av offentlig huvudman.</a:t>
            </a:r>
            <a:br>
              <a:rPr lang="sv-SE" sz="1550" dirty="0">
                <a:latin typeface="Merriweather Sans" panose="00000500000000000000" pitchFamily="2" charset="0"/>
              </a:rPr>
            </a:br>
            <a:endParaRPr lang="sv-SE" sz="1550" dirty="0">
              <a:latin typeface="Merriweather Sans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550" dirty="0">
                <a:latin typeface="Merriweather Sans" panose="00000500000000000000" pitchFamily="2" charset="0"/>
              </a:rPr>
              <a:t>Kommersiell verksamhet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AC230E95-E615-59E1-D92A-D4E7DDAEA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660197"/>
            <a:ext cx="1126976" cy="35411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24B4973-0139-E79C-59F2-BFEE0B094846}"/>
              </a:ext>
            </a:extLst>
          </p:cNvPr>
          <p:cNvSpPr txBox="1"/>
          <p:nvPr/>
        </p:nvSpPr>
        <p:spPr>
          <a:xfrm>
            <a:off x="4892490" y="129185"/>
            <a:ext cx="3888432" cy="846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000"/>
              </a:lnSpc>
              <a:spcBef>
                <a:spcPct val="50000"/>
              </a:spcBef>
              <a:defRPr/>
            </a:pPr>
            <a:r>
              <a:rPr lang="sv-SE" altLang="sv-SE" sz="2400" dirty="0">
                <a:latin typeface="Merriweather Sans" panose="00000500000000000000" pitchFamily="2" charset="0"/>
                <a:ea typeface="ＭＳ Ｐゴシック" pitchFamily="34" charset="-128"/>
              </a:rPr>
              <a:t>Vad man inte kan få stöd till - exempel</a:t>
            </a:r>
            <a:endParaRPr lang="sv-SE" sz="1600" dirty="0">
              <a:latin typeface="Merriweather Sans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8DF4A0A-8FA0-2E99-2F53-0EF0F1449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4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7AEBD1-25F0-FB4D-16DC-06881A4C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37" y="339502"/>
            <a:ext cx="3610743" cy="376783"/>
          </a:xfrm>
        </p:spPr>
        <p:txBody>
          <a:bodyPr>
            <a:noAutofit/>
          </a:bodyPr>
          <a:lstStyle/>
          <a:p>
            <a:r>
              <a:rPr lang="sv-SE" sz="2400" b="0" dirty="0">
                <a:latin typeface="Merriweather Sans" panose="00000500000000000000" pitchFamily="2" charset="0"/>
              </a:rPr>
              <a:t>Konstsnöanläggningar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E79EDD5-85D0-D92B-AE34-98D4A3D49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637" y="838958"/>
            <a:ext cx="3837506" cy="3749016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1100"/>
              </a:spcBef>
              <a:spcAft>
                <a:spcPts val="1100"/>
              </a:spcAft>
            </a:pPr>
            <a:r>
              <a:rPr lang="sv-SE" sz="1700" dirty="0">
                <a:solidFill>
                  <a:srgbClr val="00B050"/>
                </a:solidFill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</a:t>
            </a:r>
            <a:r>
              <a:rPr lang="sv-SE" sz="1700" dirty="0"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Start av ny </a:t>
            </a:r>
            <a:r>
              <a:rPr lang="sv-SE" sz="1700" dirty="0"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verksamhet för minst en av fondens målgrupper.</a:t>
            </a:r>
          </a:p>
          <a:p>
            <a:pPr>
              <a:lnSpc>
                <a:spcPct val="140000"/>
              </a:lnSpc>
              <a:spcBef>
                <a:spcPts val="1100"/>
              </a:spcBef>
              <a:spcAft>
                <a:spcPts val="1100"/>
              </a:spcAft>
            </a:pPr>
            <a:r>
              <a:rPr lang="sv-SE" sz="1700" dirty="0">
                <a:solidFill>
                  <a:srgbClr val="00B050"/>
                </a:solidFill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</a:t>
            </a:r>
            <a:r>
              <a:rPr lang="sv-SE" sz="1700" dirty="0"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För </a:t>
            </a:r>
            <a:r>
              <a:rPr lang="sv-SE" sz="1700" dirty="0"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delar i konstsnö-anläggningen som ska försörja (nya) området för den nya verksamheten. </a:t>
            </a:r>
          </a:p>
          <a:p>
            <a:pPr>
              <a:lnSpc>
                <a:spcPct val="140000"/>
              </a:lnSpc>
              <a:spcBef>
                <a:spcPts val="1100"/>
              </a:spcBef>
              <a:spcAft>
                <a:spcPts val="1100"/>
              </a:spcAft>
            </a:pPr>
            <a:r>
              <a:rPr lang="sv-SE" sz="1700" dirty="0">
                <a:solidFill>
                  <a:srgbClr val="00B050"/>
                </a:solidFill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 </a:t>
            </a:r>
            <a:r>
              <a:rPr lang="sv-SE" sz="1700" dirty="0"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Fast </a:t>
            </a:r>
            <a:r>
              <a:rPr lang="sv-SE" sz="1700" dirty="0"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installerad och ej flyttbar utrustning. 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D3D19A67-1518-2DF7-00A1-E627B2BB9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1" y="4660197"/>
            <a:ext cx="1126976" cy="35411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EEB8032-5AEE-295D-532B-E2603C9A6BAE}"/>
              </a:ext>
            </a:extLst>
          </p:cNvPr>
          <p:cNvSpPr txBox="1"/>
          <p:nvPr/>
        </p:nvSpPr>
        <p:spPr>
          <a:xfrm>
            <a:off x="5076056" y="810933"/>
            <a:ext cx="3744416" cy="216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spcBef>
                <a:spcPts val="1100"/>
              </a:spcBef>
              <a:spcAft>
                <a:spcPts val="1100"/>
              </a:spcAft>
            </a:pPr>
            <a:r>
              <a:rPr lang="sv-SE" sz="1700" dirty="0">
                <a:solidFill>
                  <a:srgbClr val="FF0000"/>
                </a:solidFill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  <a:sym typeface="Webdings" panose="05030102010509060703" pitchFamily="18" charset="2"/>
              </a:rPr>
              <a:t> </a:t>
            </a:r>
            <a:r>
              <a:rPr lang="sv-SE" sz="1700" dirty="0"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Ej för att förlänga säsongen för befintlig verksamhet på befintlig anläggning. </a:t>
            </a:r>
          </a:p>
          <a:p>
            <a:pPr>
              <a:lnSpc>
                <a:spcPct val="140000"/>
              </a:lnSpc>
              <a:spcBef>
                <a:spcPts val="1100"/>
              </a:spcBef>
              <a:spcAft>
                <a:spcPts val="1100"/>
              </a:spcAft>
            </a:pPr>
            <a:r>
              <a:rPr lang="sv-SE" sz="1700" dirty="0">
                <a:solidFill>
                  <a:srgbClr val="FF0000"/>
                </a:solidFill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  <a:sym typeface="Webdings" panose="05030102010509060703" pitchFamily="18" charset="2"/>
              </a:rPr>
              <a:t> </a:t>
            </a:r>
            <a:r>
              <a:rPr lang="sv-SE" sz="1700" dirty="0"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Ej stöd till att byta ut en gammal konstsnöanläggning.</a:t>
            </a:r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75058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15A0AD5-70D0-40DF-F21A-843476119F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14300"/>
          <a:stretch/>
        </p:blipFill>
        <p:spPr>
          <a:xfrm>
            <a:off x="4499992" y="0"/>
            <a:ext cx="4680520" cy="51435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0914845-4B06-097A-0FCB-EBAFF6C6D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3466728" cy="857250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Merriweather Sans" panose="00000500000000000000" pitchFamily="2" charset="0"/>
              </a:rPr>
              <a:t>Liftar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727EAD-661D-19C0-C007-074A03E8B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" y="1203598"/>
            <a:ext cx="4186808" cy="3394472"/>
          </a:xfrm>
        </p:spPr>
        <p:txBody>
          <a:bodyPr>
            <a:normAutofit fontScale="92500"/>
          </a:bodyPr>
          <a:lstStyle/>
          <a:p>
            <a:r>
              <a:rPr lang="sv-SE" sz="1600" dirty="0">
                <a:effectLst/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Om lift saknas och behövs för att starta ny verksamhet för målgruppen. </a:t>
            </a:r>
          </a:p>
          <a:p>
            <a:pPr marL="0" indent="0">
              <a:buNone/>
            </a:pPr>
            <a:endParaRPr lang="sv-SE" sz="1600" dirty="0">
              <a:effectLst/>
              <a:latin typeface="Merriweather Sans" panose="00000500000000000000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sv-SE" sz="1600" dirty="0"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I särskilda fall </a:t>
            </a:r>
            <a:r>
              <a:rPr lang="sv-SE" sz="1600" dirty="0">
                <a:effectLst/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om befintlig lift inte går att använda/är ändamålsenlig för den nya verksamheten. </a:t>
            </a:r>
            <a:br>
              <a:rPr lang="sv-SE" sz="1600" dirty="0">
                <a:effectLst/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sv-SE" sz="1600" dirty="0">
              <a:effectLst/>
              <a:latin typeface="Merriweather Sans" panose="00000500000000000000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sv-SE" sz="1600" dirty="0">
                <a:effectLst/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Bedömning utifrån kriterier, nuläge, ändamål, målgrupp och sammanhang. </a:t>
            </a:r>
            <a:br>
              <a:rPr lang="sv-SE" sz="1600" dirty="0">
                <a:effectLst/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sv-SE" sz="1600" dirty="0">
              <a:effectLst/>
              <a:latin typeface="Merriweather Sans" panose="00000500000000000000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sv-SE" sz="1600" dirty="0">
                <a:latin typeface="Merriweather Sans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Stöd ges inte för att enbart byta ut en gammal lift mot en ny så länge den befintliga fungerar och är i bruk. </a:t>
            </a:r>
            <a:endParaRPr lang="sv-SE" sz="1600" dirty="0">
              <a:effectLst/>
              <a:latin typeface="Merriweather Sans" panose="00000500000000000000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1473DD0D-5C7D-E727-B57C-040EA89FA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4660197"/>
            <a:ext cx="1126976" cy="3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6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B4210619-DD6F-BCD7-2536-C7DE57944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60EE500-9ADD-1BFC-1280-B5951F857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64554"/>
            <a:ext cx="3008313" cy="871538"/>
          </a:xfrm>
        </p:spPr>
        <p:txBody>
          <a:bodyPr/>
          <a:lstStyle/>
          <a:p>
            <a:r>
              <a:rPr lang="sv-SE" sz="2000" b="0" dirty="0">
                <a:latin typeface="Merriweather Sans" panose="00000500000000000000" pitchFamily="2" charset="0"/>
                <a:cs typeface="Arial" panose="020B0604020202020204" pitchFamily="34" charset="0"/>
              </a:rPr>
              <a:t>När, var, hur söka?</a:t>
            </a:r>
            <a:endParaRPr lang="sv-SE" b="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E107BC-DD5C-A133-2310-9588DC801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7140" y="915566"/>
            <a:ext cx="4038836" cy="4227934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900" dirty="0">
                <a:latin typeface="Merriweather Sans" panose="00000500000000000000" pitchFamily="2" charset="0"/>
              </a:rPr>
              <a:t>Ansökan kan skickas in när som helst under året.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900" dirty="0">
              <a:latin typeface="Merriweather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900" dirty="0">
                <a:latin typeface="Merriweather Sans" panose="00000500000000000000" pitchFamily="2" charset="0"/>
              </a:rPr>
              <a:t>Handläggningstid cirka 4-6 mån.</a:t>
            </a:r>
            <a:br>
              <a:rPr lang="sv-SE" sz="1900" dirty="0">
                <a:latin typeface="Merriweather Sans" panose="00000500000000000000" pitchFamily="2" charset="0"/>
              </a:rPr>
            </a:br>
            <a:endParaRPr lang="sv-SE" sz="1900" dirty="0">
              <a:latin typeface="Merriweather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900" dirty="0">
                <a:latin typeface="Merriweather Sans" panose="00000500000000000000" pitchFamily="2" charset="0"/>
              </a:rPr>
              <a:t>Beslut fattas 6 ggr/år.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900" dirty="0">
              <a:latin typeface="Merriweather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900" dirty="0">
                <a:latin typeface="Merriweather Sans" panose="00000500000000000000" pitchFamily="2" charset="0"/>
              </a:rPr>
              <a:t>Blanketter på arvsfonden.se</a:t>
            </a:r>
            <a:br>
              <a:rPr lang="sv-SE" sz="1900" dirty="0">
                <a:latin typeface="Merriweather Sans" panose="00000500000000000000" pitchFamily="2" charset="0"/>
              </a:rPr>
            </a:br>
            <a:r>
              <a:rPr lang="sv-SE" sz="1900" dirty="0">
                <a:latin typeface="Merriweather Sans" panose="00000500000000000000" pitchFamily="2" charset="0"/>
              </a:rPr>
              <a:t>(Snart e-tjänst!).</a:t>
            </a:r>
            <a:br>
              <a:rPr lang="sv-SE" sz="1900" dirty="0">
                <a:latin typeface="Merriweather Sans" panose="00000500000000000000" pitchFamily="2" charset="0"/>
              </a:rPr>
            </a:br>
            <a:endParaRPr lang="sv-SE" sz="1900" dirty="0">
              <a:latin typeface="Merriweather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900" dirty="0">
                <a:latin typeface="Merriweather Sans" panose="00000500000000000000" pitchFamily="2" charset="0"/>
              </a:rPr>
              <a:t>Ring och bolla er idé innan!</a:t>
            </a:r>
          </a:p>
          <a:p>
            <a:endParaRPr lang="sv-SE" sz="1900" dirty="0">
              <a:latin typeface="Merriweather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900" dirty="0">
                <a:latin typeface="Merriweather Sans" panose="00000500000000000000" pitchFamily="2" charset="0"/>
              </a:rPr>
              <a:t>Vissa handlingar går att komplettera med i efterhand</a:t>
            </a:r>
            <a:br>
              <a:rPr lang="sv-SE" sz="1900" dirty="0">
                <a:latin typeface="Merriweather Sans" panose="00000500000000000000" pitchFamily="2" charset="0"/>
              </a:rPr>
            </a:br>
            <a:r>
              <a:rPr lang="sv-SE" sz="1900" dirty="0">
                <a:latin typeface="Merriweather Sans" panose="00000500000000000000" pitchFamily="2" charset="0"/>
              </a:rPr>
              <a:t>(t.ex. bygglov och nyttjanderättsavtal)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>
              <a:latin typeface="Merriweather Sans" panose="00000500000000000000" pitchFamily="2" charset="0"/>
            </a:endParaRPr>
          </a:p>
          <a:p>
            <a:endParaRPr lang="sv-SE" dirty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B1C6AA81-1422-ED35-0727-570BFB0ED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4660197"/>
            <a:ext cx="1126976" cy="3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53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2D6FEE06-4DD3-46C2-9C3E-B850589EF644}"/>
              </a:ext>
            </a:extLst>
          </p:cNvPr>
          <p:cNvSpPr txBox="1"/>
          <p:nvPr/>
        </p:nvSpPr>
        <p:spPr>
          <a:xfrm>
            <a:off x="323528" y="432416"/>
            <a:ext cx="3899627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sv-SE" sz="1600" dirty="0">
              <a:latin typeface="Merriweather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Merriweather Sans" panose="00000500000000000000" pitchFamily="2" charset="0"/>
              </a:rPr>
              <a:t>(Halva) stödet betalas ut innan byggandet startar (om det är över 1 mkr).</a:t>
            </a:r>
            <a:br>
              <a:rPr lang="sv-SE" sz="1600" dirty="0">
                <a:latin typeface="Merriweather Sans" panose="00000500000000000000" pitchFamily="2" charset="0"/>
              </a:rPr>
            </a:br>
            <a:endParaRPr lang="sv-SE" sz="1600" dirty="0">
              <a:latin typeface="Merriweather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Merriweather Sans" panose="00000500000000000000" pitchFamily="2" charset="0"/>
              </a:rPr>
              <a:t>Byggstart senast inom 1,5 år från beslutet. </a:t>
            </a:r>
          </a:p>
          <a:p>
            <a:endParaRPr lang="sv-SE" sz="1600" dirty="0">
              <a:latin typeface="Merriweather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Merriweather Sans" panose="00000500000000000000" pitchFamily="2" charset="0"/>
              </a:rPr>
              <a:t>Slutredovisning inom 3 år.</a:t>
            </a:r>
            <a:br>
              <a:rPr lang="sv-SE" sz="1600" dirty="0">
                <a:latin typeface="Merriweather Sans" panose="00000500000000000000" pitchFamily="2" charset="0"/>
              </a:rPr>
            </a:br>
            <a:endParaRPr lang="sv-SE" sz="1600" dirty="0">
              <a:latin typeface="Merriweather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Merriweather Sans" panose="00000500000000000000" pitchFamily="2" charset="0"/>
              </a:rPr>
              <a:t>Uppföljning efter 4 och 10 år.</a:t>
            </a:r>
            <a:br>
              <a:rPr lang="sv-SE" sz="1600" dirty="0">
                <a:latin typeface="Merriweather Sans" panose="00000500000000000000" pitchFamily="2" charset="0"/>
              </a:rPr>
            </a:br>
            <a:endParaRPr lang="sv-SE" sz="1600" dirty="0">
              <a:latin typeface="Merriweather Sans" panose="00000500000000000000" pitchFamily="2" charset="0"/>
            </a:endParaRP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F1E25C4-B21C-48B9-9C5A-9A5FAECE0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660197"/>
            <a:ext cx="1126976" cy="354118"/>
          </a:xfrm>
          <a:prstGeom prst="rect">
            <a:avLst/>
          </a:prstGeom>
        </p:spPr>
      </p:pic>
      <p:pic>
        <p:nvPicPr>
          <p:cNvPr id="8" name="Platshållare för bild 21">
            <a:extLst>
              <a:ext uri="{FF2B5EF4-FFF2-40B4-BE49-F238E27FC236}">
                <a16:creationId xmlns:a16="http://schemas.microsoft.com/office/drawing/2014/main" id="{FE398A88-FEFA-3EC9-2071-02F8B20E3A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72000" y="-17650"/>
            <a:ext cx="4572000" cy="516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4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035820B1-4586-4A20-AAA8-578CDE4A8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660197"/>
            <a:ext cx="1126976" cy="354118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75A6BA8B-4957-4A2F-B9DA-83C88A3E1240}"/>
              </a:ext>
            </a:extLst>
          </p:cNvPr>
          <p:cNvSpPr/>
          <p:nvPr/>
        </p:nvSpPr>
        <p:spPr>
          <a:xfrm>
            <a:off x="5076056" y="292941"/>
            <a:ext cx="3490657" cy="487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600" b="1" dirty="0">
                <a:latin typeface="Merriweather Sans" panose="00000500000000000000" pitchFamily="2" charset="0"/>
              </a:rPr>
              <a:t>Testa er </a:t>
            </a:r>
            <a:r>
              <a:rPr lang="en-US" sz="1600" b="1" dirty="0" err="1">
                <a:latin typeface="Merriweather Sans" panose="00000500000000000000" pitchFamily="2" charset="0"/>
              </a:rPr>
              <a:t>idé</a:t>
            </a:r>
            <a:r>
              <a:rPr lang="en-US" sz="1600" b="1" dirty="0">
                <a:latin typeface="Merriweather Sans" panose="00000500000000000000" pitchFamily="2" charset="0"/>
              </a:rPr>
              <a:t>!</a:t>
            </a:r>
            <a:br>
              <a:rPr lang="en-US" sz="1600" dirty="0">
                <a:latin typeface="Merriweather Sans" panose="00000500000000000000" pitchFamily="2" charset="0"/>
              </a:rPr>
            </a:br>
            <a:r>
              <a:rPr lang="en-US" sz="1600" dirty="0">
                <a:latin typeface="Merriweather Sans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www.arvsfonden.se</a:t>
            </a:r>
            <a:endParaRPr lang="en-US" sz="1600" dirty="0">
              <a:latin typeface="Merriweather Sans" panose="00000500000000000000" pitchFamily="2" charset="0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00" dirty="0">
              <a:latin typeface="Merriweather Sans" panose="00000500000000000000" pitchFamily="2" charset="0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600" b="1" dirty="0" err="1">
                <a:latin typeface="Merriweather Sans" panose="00000500000000000000" pitchFamily="2" charset="0"/>
              </a:rPr>
              <a:t>Bolla</a:t>
            </a:r>
            <a:r>
              <a:rPr lang="en-US" sz="1600" b="1" dirty="0">
                <a:latin typeface="Merriweather Sans" panose="00000500000000000000" pitchFamily="2" charset="0"/>
              </a:rPr>
              <a:t> er </a:t>
            </a:r>
            <a:r>
              <a:rPr lang="en-US" sz="1600" b="1" dirty="0" err="1">
                <a:latin typeface="Merriweather Sans" panose="00000500000000000000" pitchFamily="2" charset="0"/>
              </a:rPr>
              <a:t>idé</a:t>
            </a:r>
            <a:r>
              <a:rPr lang="en-US" sz="1600" b="1" dirty="0">
                <a:latin typeface="Merriweather Sans" panose="00000500000000000000" pitchFamily="2" charset="0"/>
              </a:rPr>
              <a:t>!</a:t>
            </a:r>
            <a:br>
              <a:rPr lang="en-US" sz="1600" dirty="0">
                <a:latin typeface="Merriweather Sans" panose="00000500000000000000" pitchFamily="2" charset="0"/>
              </a:rPr>
            </a:br>
            <a:r>
              <a:rPr lang="en-US" sz="1600" dirty="0" err="1">
                <a:latin typeface="Merriweather Sans" panose="00000500000000000000" pitchFamily="2" charset="0"/>
              </a:rPr>
              <a:t>Projektstöd</a:t>
            </a:r>
            <a:r>
              <a:rPr lang="en-US" sz="1600" dirty="0">
                <a:latin typeface="Merriweather Sans" panose="00000500000000000000" pitchFamily="2" charset="0"/>
              </a:rPr>
              <a:t>: </a:t>
            </a:r>
            <a:r>
              <a:rPr lang="en-US" sz="1600" dirty="0" err="1">
                <a:latin typeface="Merriweather Sans" panose="00000500000000000000" pitchFamily="2" charset="0"/>
              </a:rPr>
              <a:t>tisdagar</a:t>
            </a:r>
            <a:r>
              <a:rPr lang="en-US" sz="1600" dirty="0">
                <a:latin typeface="Merriweather Sans" panose="00000500000000000000" pitchFamily="2" charset="0"/>
              </a:rPr>
              <a:t> och </a:t>
            </a:r>
            <a:r>
              <a:rPr lang="en-US" sz="1600" dirty="0" err="1">
                <a:latin typeface="Merriweather Sans" panose="00000500000000000000" pitchFamily="2" charset="0"/>
              </a:rPr>
              <a:t>torsdagar</a:t>
            </a:r>
            <a:r>
              <a:rPr lang="en-US" sz="1600" dirty="0">
                <a:latin typeface="Merriweather Sans" panose="00000500000000000000" pitchFamily="2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600" dirty="0">
                <a:latin typeface="Merriweather Sans" panose="00000500000000000000" pitchFamily="2" charset="0"/>
              </a:rPr>
              <a:t>Kl. 09-11</a:t>
            </a:r>
            <a:br>
              <a:rPr lang="en-US" sz="1600" dirty="0">
                <a:latin typeface="Merriweather Sans" panose="00000500000000000000" pitchFamily="2" charset="0"/>
              </a:rPr>
            </a:br>
            <a:r>
              <a:rPr lang="en-US" sz="1600" dirty="0">
                <a:latin typeface="Merriweather Sans" panose="00000500000000000000" pitchFamily="2" charset="0"/>
              </a:rPr>
              <a:t>Tel: 08-7000 940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00" dirty="0">
              <a:latin typeface="Merriweather Sans" panose="00000500000000000000" pitchFamily="2" charset="0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600" dirty="0" err="1">
                <a:highlight>
                  <a:srgbClr val="FFFF00"/>
                </a:highlight>
                <a:latin typeface="Merriweather Sans" panose="00000500000000000000" pitchFamily="2" charset="0"/>
              </a:rPr>
              <a:t>Lokalstöd</a:t>
            </a:r>
            <a:r>
              <a:rPr lang="en-US" sz="1600" dirty="0">
                <a:highlight>
                  <a:srgbClr val="FFFF00"/>
                </a:highlight>
                <a:latin typeface="Merriweather Sans" panose="00000500000000000000" pitchFamily="2" charset="0"/>
              </a:rPr>
              <a:t>: </a:t>
            </a:r>
            <a:r>
              <a:rPr lang="en-US" sz="1600" dirty="0" err="1">
                <a:highlight>
                  <a:srgbClr val="FFFF00"/>
                </a:highlight>
                <a:latin typeface="Merriweather Sans" panose="00000500000000000000" pitchFamily="2" charset="0"/>
              </a:rPr>
              <a:t>torsdagar</a:t>
            </a:r>
            <a:r>
              <a:rPr lang="en-US" sz="1600" dirty="0">
                <a:highlight>
                  <a:srgbClr val="FFFF00"/>
                </a:highlight>
                <a:latin typeface="Merriweather Sans" panose="00000500000000000000" pitchFamily="2" charset="0"/>
              </a:rPr>
              <a:t> kl. 09-11</a:t>
            </a:r>
            <a:br>
              <a:rPr lang="en-US" sz="1600" dirty="0">
                <a:highlight>
                  <a:srgbClr val="FFFF00"/>
                </a:highlight>
                <a:latin typeface="Merriweather Sans" panose="00000500000000000000" pitchFamily="2" charset="0"/>
              </a:rPr>
            </a:br>
            <a:r>
              <a:rPr lang="en-US" sz="1600" dirty="0">
                <a:highlight>
                  <a:srgbClr val="FFFF00"/>
                </a:highlight>
                <a:latin typeface="Merriweather Sans" panose="00000500000000000000" pitchFamily="2" charset="0"/>
              </a:rPr>
              <a:t>Tel: 08-7000 841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br>
              <a:rPr lang="en-US" sz="1600" dirty="0">
                <a:latin typeface="Merriweather Sans" panose="00000500000000000000" pitchFamily="2" charset="0"/>
              </a:rPr>
            </a:br>
            <a:r>
              <a:rPr lang="en-US" sz="1600" dirty="0" err="1">
                <a:latin typeface="Merriweather Sans" panose="00000500000000000000" pitchFamily="2" charset="0"/>
              </a:rPr>
              <a:t>Följ</a:t>
            </a:r>
            <a:r>
              <a:rPr lang="en-US" sz="1600" dirty="0">
                <a:latin typeface="Merriweather Sans" panose="00000500000000000000" pitchFamily="2" charset="0"/>
              </a:rPr>
              <a:t> </a:t>
            </a:r>
            <a:r>
              <a:rPr lang="en-US" sz="1600" dirty="0" err="1">
                <a:latin typeface="Merriweather Sans" panose="00000500000000000000" pitchFamily="2" charset="0"/>
              </a:rPr>
              <a:t>oss</a:t>
            </a:r>
            <a:r>
              <a:rPr lang="en-US" sz="1600" dirty="0">
                <a:latin typeface="Merriweather Sans" panose="00000500000000000000" pitchFamily="2" charset="0"/>
              </a:rPr>
              <a:t> på Facebook</a:t>
            </a:r>
            <a:br>
              <a:rPr lang="en-US" sz="1600" dirty="0">
                <a:latin typeface="Merriweather Sans" panose="00000500000000000000" pitchFamily="2" charset="0"/>
              </a:rPr>
            </a:br>
            <a:br>
              <a:rPr lang="en-US" sz="1600" dirty="0">
                <a:latin typeface="Merriweather Sans" panose="00000500000000000000" pitchFamily="2" charset="0"/>
              </a:rPr>
            </a:br>
            <a:r>
              <a:rPr lang="en-US" sz="1600" dirty="0" err="1">
                <a:latin typeface="Merriweather Sans" panose="00000500000000000000" pitchFamily="2" charset="0"/>
              </a:rPr>
              <a:t>Prenumerera</a:t>
            </a:r>
            <a:r>
              <a:rPr lang="en-US" sz="1600" dirty="0">
                <a:latin typeface="Merriweather Sans" panose="00000500000000000000" pitchFamily="2" charset="0"/>
              </a:rPr>
              <a:t> på </a:t>
            </a:r>
            <a:r>
              <a:rPr lang="en-US" sz="1600" dirty="0" err="1">
                <a:latin typeface="Merriweather Sans" panose="00000500000000000000" pitchFamily="2" charset="0"/>
              </a:rPr>
              <a:t>vårt</a:t>
            </a:r>
            <a:r>
              <a:rPr lang="en-US" sz="1600" dirty="0">
                <a:latin typeface="Merriweather Sans" panose="00000500000000000000" pitchFamily="2" charset="0"/>
              </a:rPr>
              <a:t> </a:t>
            </a:r>
            <a:r>
              <a:rPr lang="en-US" sz="1600" dirty="0" err="1">
                <a:latin typeface="Merriweather Sans" panose="00000500000000000000" pitchFamily="2" charset="0"/>
              </a:rPr>
              <a:t>nyhetsbrev</a:t>
            </a:r>
            <a:br>
              <a:rPr lang="en-US" sz="1600" dirty="0">
                <a:latin typeface="Merriweather Sans" panose="00000500000000000000" pitchFamily="2" charset="0"/>
              </a:rPr>
            </a:br>
            <a:endParaRPr lang="en-US" sz="1600" dirty="0">
              <a:latin typeface="Merriweather Sans" panose="00000500000000000000" pitchFamily="2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600" dirty="0">
                <a:latin typeface="Merriweather Sans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info@arvsfonden.se</a:t>
            </a:r>
            <a:endParaRPr lang="en-US" sz="1600" dirty="0">
              <a:latin typeface="Merriweather Sans" panose="00000500000000000000" pitchFamily="2" charset="0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600" dirty="0" err="1">
                <a:latin typeface="Merriweather Sans" panose="00000500000000000000" pitchFamily="2" charset="0"/>
              </a:rPr>
              <a:t>Växel</a:t>
            </a:r>
            <a:r>
              <a:rPr lang="en-US" sz="1600" dirty="0">
                <a:latin typeface="Merriweather Sans" panose="00000500000000000000" pitchFamily="2" charset="0"/>
              </a:rPr>
              <a:t>: 08-7000 800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00" dirty="0">
              <a:latin typeface="Merriweather Sans" panose="00000500000000000000" pitchFamily="2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3AB2D34-EEFF-331E-2CFC-DFDC70B713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51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02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035820B1-4586-4A20-AAA8-578CDE4A8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1" y="4660197"/>
            <a:ext cx="1126976" cy="354118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064BB818-AFCC-486D-94F1-535FE1514024}"/>
              </a:ext>
            </a:extLst>
          </p:cNvPr>
          <p:cNvSpPr txBox="1"/>
          <p:nvPr/>
        </p:nvSpPr>
        <p:spPr>
          <a:xfrm>
            <a:off x="4860033" y="204146"/>
            <a:ext cx="4283968" cy="389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lnSpc>
                <a:spcPct val="150000"/>
              </a:lnSpc>
            </a:pPr>
            <a:r>
              <a:rPr lang="sv-SE" sz="2400" dirty="0">
                <a:solidFill>
                  <a:prstClr val="black"/>
                </a:solidFill>
                <a:latin typeface="Merriweather Sans" panose="00000500000000000000" pitchFamily="2" charset="0"/>
              </a:rPr>
              <a:t>Om Allmänna arvsfonden</a:t>
            </a:r>
          </a:p>
          <a:p>
            <a:pPr marL="285743" indent="-285743" defTabSz="91437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  <a:latin typeface="Merriweather Sans" panose="00000500000000000000" pitchFamily="2" charset="0"/>
              </a:rPr>
              <a:t>1928</a:t>
            </a:r>
          </a:p>
          <a:p>
            <a:pPr marL="285743" indent="-285743" defTabSz="91437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  <a:latin typeface="Merriweather Sans" panose="00000500000000000000" pitchFamily="2" charset="0"/>
              </a:rPr>
              <a:t>Medel från dödsbon </a:t>
            </a:r>
          </a:p>
          <a:p>
            <a:pPr marL="285743" indent="-285743" defTabSz="91437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  <a:latin typeface="Merriweather Sans" panose="00000500000000000000" pitchFamily="2" charset="0"/>
              </a:rPr>
              <a:t>Kammarkollegiet förvaltar</a:t>
            </a:r>
          </a:p>
          <a:p>
            <a:pPr marL="285743" indent="-285743" defTabSz="91437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  <a:latin typeface="Merriweather Sans" panose="00000500000000000000" pitchFamily="2" charset="0"/>
              </a:rPr>
              <a:t>Arvsfondsdelegationen beslutar</a:t>
            </a:r>
          </a:p>
          <a:p>
            <a:pPr marL="285743" indent="-285743" defTabSz="91437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  <a:latin typeface="Merriweather Sans" panose="00000500000000000000" pitchFamily="2" charset="0"/>
              </a:rPr>
              <a:t>2022 fördelades 736 mkr</a:t>
            </a:r>
          </a:p>
          <a:p>
            <a:pPr defTabSz="914378">
              <a:lnSpc>
                <a:spcPct val="200000"/>
              </a:lnSpc>
            </a:pPr>
            <a:r>
              <a:rPr lang="sv-SE" dirty="0">
                <a:solidFill>
                  <a:prstClr val="black"/>
                </a:solidFill>
                <a:latin typeface="Merriweather Sans" panose="00000500000000000000" pitchFamily="2" charset="0"/>
              </a:rPr>
              <a:t>    (221 mkr till 80 lokalstödsprojekt)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85F5D5D-467E-88FA-A5E5-864F64183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8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3F9A7CFF-D754-423D-99FB-8F785823CFFA}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A1C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D6FEE06-4DD3-46C2-9C3E-B850589EF644}"/>
              </a:ext>
            </a:extLst>
          </p:cNvPr>
          <p:cNvSpPr txBox="1"/>
          <p:nvPr/>
        </p:nvSpPr>
        <p:spPr>
          <a:xfrm>
            <a:off x="539552" y="383925"/>
            <a:ext cx="3825551" cy="942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000"/>
              </a:lnSpc>
              <a:spcBef>
                <a:spcPct val="50000"/>
              </a:spcBef>
              <a:defRPr/>
            </a:pPr>
            <a:r>
              <a:rPr lang="sv-SE" altLang="sv-SE" sz="2400" dirty="0">
                <a:latin typeface="Merriweather Sans" panose="00000500000000000000" pitchFamily="2" charset="0"/>
                <a:ea typeface="ＭＳ Ｐゴシック" pitchFamily="34" charset="-128"/>
              </a:rPr>
              <a:t>Grundkriterier</a:t>
            </a:r>
          </a:p>
          <a:p>
            <a:pPr>
              <a:lnSpc>
                <a:spcPts val="3000"/>
              </a:lnSpc>
              <a:spcBef>
                <a:spcPct val="50000"/>
              </a:spcBef>
              <a:defRPr/>
            </a:pPr>
            <a:endParaRPr lang="sv-SE" sz="1600" dirty="0">
              <a:latin typeface="Merriweather Sans" panose="000005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2933863-DD6B-4A80-80E5-06A55F0B61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682044"/>
              </p:ext>
            </p:extLst>
          </p:nvPr>
        </p:nvGraphicFramePr>
        <p:xfrm>
          <a:off x="539552" y="1485427"/>
          <a:ext cx="3595924" cy="317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FD59C34-40C4-407B-878F-33262393CE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5176878"/>
              </p:ext>
            </p:extLst>
          </p:nvPr>
        </p:nvGraphicFramePr>
        <p:xfrm>
          <a:off x="4864351" y="1485426"/>
          <a:ext cx="3740097" cy="317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Bildobjekt 11">
            <a:extLst>
              <a:ext uri="{FF2B5EF4-FFF2-40B4-BE49-F238E27FC236}">
                <a16:creationId xmlns:a16="http://schemas.microsoft.com/office/drawing/2014/main" id="{6390602A-872E-4E05-8F88-8CD22C932D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43" y="5551218"/>
            <a:ext cx="2447925" cy="828675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D2E7F358-88A8-4A9D-B4C7-BDC73A7EAF79}"/>
              </a:ext>
            </a:extLst>
          </p:cNvPr>
          <p:cNvSpPr txBox="1"/>
          <p:nvPr/>
        </p:nvSpPr>
        <p:spPr>
          <a:xfrm>
            <a:off x="4864351" y="383925"/>
            <a:ext cx="3740097" cy="799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000"/>
              </a:lnSpc>
              <a:spcBef>
                <a:spcPct val="50000"/>
              </a:spcBef>
              <a:defRPr/>
            </a:pPr>
            <a:r>
              <a:rPr lang="sv-SE" altLang="sv-SE" sz="2400" dirty="0">
                <a:latin typeface="Merriweather Sans" panose="00000500000000000000" pitchFamily="2" charset="0"/>
                <a:ea typeface="ＭＳ Ｐゴシック" pitchFamily="34" charset="-128"/>
              </a:rPr>
              <a:t>Målgrupper</a:t>
            </a:r>
            <a:br>
              <a:rPr lang="sv-SE" altLang="sv-SE" sz="1400" dirty="0">
                <a:latin typeface="Merriweather Sans" panose="00000500000000000000" pitchFamily="2" charset="0"/>
                <a:ea typeface="ＭＳ Ｐゴシック" pitchFamily="34" charset="-128"/>
              </a:rPr>
            </a:br>
            <a:endParaRPr lang="sv-SE" sz="1000" dirty="0">
              <a:latin typeface="Merriweather Sans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BE4BB563-AADB-4551-B32A-A47BA40FEE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12360" y="4660197"/>
            <a:ext cx="1126976" cy="3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2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5E3232B-AD06-739D-0AA0-AEC5181E0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400" dirty="0"/>
              <a:t>Projektstöd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F3FC5F-1E7F-675B-4F3C-0825EC6B2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1049215"/>
            <a:ext cx="3654127" cy="3331800"/>
          </a:xfrm>
        </p:spPr>
        <p:txBody>
          <a:bodyPr/>
          <a:lstStyle/>
          <a:p>
            <a:pPr marL="285743" indent="-285743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Merriweather Sans" panose="00000500000000000000" pitchFamily="2" charset="0"/>
              </a:rPr>
              <a:t>Utveckla exempelvis en idé, ny metod, arbetsmodell eller samarbetsform.</a:t>
            </a:r>
          </a:p>
          <a:p>
            <a:pPr marL="285743" indent="-285743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Merriweather Sans" panose="00000500000000000000" pitchFamily="2" charset="0"/>
              </a:rPr>
              <a:t>1-3 år</a:t>
            </a:r>
          </a:p>
          <a:p>
            <a:pPr marL="285743" indent="-285743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Merriweather Sans" panose="00000500000000000000" pitchFamily="2" charset="0"/>
              </a:rPr>
              <a:t>Föreningen ska ha funnits och bedrivit verksamhet i minst 1 år.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A4DD1D-B83F-BFF6-BC36-4D56980B8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sz="2400" dirty="0"/>
              <a:t>Lokalstöd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AEA9CBB-9C33-65A9-8B3C-9340F891FA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43" indent="-285743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Merriweather Sans" panose="00000500000000000000" pitchFamily="2" charset="0"/>
              </a:rPr>
              <a:t>”Bygga/anlägga något” för att starta ny verksamhet.</a:t>
            </a:r>
          </a:p>
          <a:p>
            <a:pPr marL="285743" indent="-285743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Merriweather Sans" panose="00000500000000000000" pitchFamily="2" charset="0"/>
              </a:rPr>
              <a:t>Bygg klart inom 3 år</a:t>
            </a:r>
          </a:p>
          <a:p>
            <a:pPr marL="285743" indent="-285743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Merriweather Sans" panose="00000500000000000000" pitchFamily="2" charset="0"/>
              </a:rPr>
              <a:t>10 års verksamhet</a:t>
            </a:r>
          </a:p>
          <a:p>
            <a:pPr marL="285743" indent="-285743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Merriweather Sans" panose="00000500000000000000" pitchFamily="2" charset="0"/>
              </a:rPr>
              <a:t>Föreningen ska ha funnits och bedrivit verksamhet i minst 2 år.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622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9DD3465-BC6E-33C4-1600-6283049FF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18" y="0"/>
            <a:ext cx="4572000" cy="51435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347F149-1511-6589-0804-116F614F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95486"/>
            <a:ext cx="3008313" cy="638771"/>
          </a:xfrm>
        </p:spPr>
        <p:txBody>
          <a:bodyPr>
            <a:normAutofit/>
          </a:bodyPr>
          <a:lstStyle/>
          <a:p>
            <a:r>
              <a:rPr lang="sv-SE" sz="2400" b="0" dirty="0">
                <a:latin typeface="Merriweather Sans" panose="00000500000000000000" pitchFamily="2" charset="0"/>
              </a:rPr>
              <a:t>Projektstöd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C86860-E7D5-55BA-2A0A-539B21C04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987574"/>
            <a:ext cx="4176465" cy="4104456"/>
          </a:xfrm>
        </p:spPr>
        <p:txBody>
          <a:bodyPr>
            <a:noAutofit/>
          </a:bodyPr>
          <a:lstStyle/>
          <a:p>
            <a:pPr marL="285743" indent="-285743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dirty="0">
                <a:solidFill>
                  <a:prstClr val="black"/>
                </a:solidFill>
                <a:latin typeface="Merriweather Sans" panose="00000500000000000000" pitchFamily="2" charset="0"/>
              </a:rPr>
              <a:t>Utveckla t.ex. en idé, metod, arbetsmodell eller samarbetsform.</a:t>
            </a:r>
          </a:p>
          <a:p>
            <a:pPr marL="285743" indent="-285743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dirty="0">
                <a:solidFill>
                  <a:prstClr val="black"/>
                </a:solidFill>
                <a:latin typeface="Merriweather Sans" panose="00000500000000000000" pitchFamily="2" charset="0"/>
              </a:rPr>
              <a:t>100 % finansiering, t.ex. projektledare, material och aktiviteter.</a:t>
            </a:r>
          </a:p>
          <a:p>
            <a:pPr marL="285743" indent="-285743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dirty="0">
                <a:solidFill>
                  <a:prstClr val="black"/>
                </a:solidFill>
                <a:latin typeface="Merriweather Sans" panose="00000500000000000000" pitchFamily="2" charset="0"/>
              </a:rPr>
              <a:t>Vilket tema som helst. </a:t>
            </a:r>
          </a:p>
          <a:p>
            <a:pPr marL="285743" indent="-285743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dirty="0">
                <a:solidFill>
                  <a:prstClr val="black"/>
                </a:solidFill>
                <a:latin typeface="Merriweather Sans" panose="00000500000000000000" pitchFamily="2" charset="0"/>
              </a:rPr>
              <a:t>Ideella och icke-vinstdrivande organisationer.</a:t>
            </a:r>
          </a:p>
          <a:p>
            <a:pPr marL="285743" indent="-285743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dirty="0">
                <a:solidFill>
                  <a:prstClr val="black"/>
                </a:solidFill>
                <a:latin typeface="Merriweather Sans" panose="00000500000000000000" pitchFamily="2" charset="0"/>
              </a:rPr>
              <a:t>Offentliga huvudmän kan söka i nära samarbete med ideella organisationer. </a:t>
            </a:r>
          </a:p>
          <a:p>
            <a:pPr marL="285743" indent="-285743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dirty="0">
                <a:solidFill>
                  <a:prstClr val="black"/>
                </a:solidFill>
                <a:latin typeface="Merriweather Sans" panose="00000500000000000000" pitchFamily="2" charset="0"/>
              </a:rPr>
              <a:t>Plan för hur projektet ska fortleva efter projekttidens slut. 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EF6756DD-8074-4D8F-2765-381C1BD32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4660197"/>
            <a:ext cx="1126976" cy="3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0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5A9438F0-280D-4BD8-949C-770E2966F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660197"/>
            <a:ext cx="1126976" cy="35411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47BD9AE-4BDB-4289-A061-4475AB860CF7}"/>
              </a:ext>
            </a:extLst>
          </p:cNvPr>
          <p:cNvSpPr txBox="1"/>
          <p:nvPr/>
        </p:nvSpPr>
        <p:spPr>
          <a:xfrm>
            <a:off x="4881635" y="1032866"/>
            <a:ext cx="385855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latin typeface="Merriweather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Merriweather Sans" panose="00000500000000000000" pitchFamily="2" charset="0"/>
              </a:rPr>
              <a:t>Om-/till-/nybyggnation av lokal eller anläggning som möjliggör start av ny verksamhet för någon av fondens fyra målgrupper.</a:t>
            </a:r>
            <a:br>
              <a:rPr lang="sv-SE" sz="1600" dirty="0">
                <a:latin typeface="Merriweather Sans" panose="00000500000000000000" pitchFamily="2" charset="0"/>
              </a:rPr>
            </a:br>
            <a:endParaRPr lang="sv-SE" sz="1600" dirty="0">
              <a:latin typeface="Merriweather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Merriweather Sans" panose="00000500000000000000" pitchFamily="2" charset="0"/>
              </a:rPr>
              <a:t>Liknande/alternativ anläggning/verksamhet får inte finnas inom 10 km.</a:t>
            </a:r>
            <a:br>
              <a:rPr lang="sv-SE" sz="1600" dirty="0">
                <a:latin typeface="Merriweather Sans" panose="00000500000000000000" pitchFamily="2" charset="0"/>
              </a:rPr>
            </a:br>
            <a:endParaRPr lang="sv-SE" sz="1600" dirty="0">
              <a:latin typeface="Merriweather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Merriweather Sans" panose="00000500000000000000" pitchFamily="2" charset="0"/>
              </a:rPr>
              <a:t>Ideella och icke-vinstdrivande organisationer (ej offentlig huvudman). </a:t>
            </a:r>
            <a:br>
              <a:rPr lang="sv-SE" sz="1600" dirty="0">
                <a:latin typeface="Merriweather Sans" panose="00000500000000000000" pitchFamily="2" charset="0"/>
              </a:rPr>
            </a:br>
            <a:endParaRPr lang="sv-SE" sz="1600" dirty="0">
              <a:latin typeface="Merriweather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Merriweather Sans" panose="00000500000000000000" pitchFamily="2" charset="0"/>
              </a:rPr>
              <a:t>Tillgänglighetsanpassning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050C33B-FA9F-47CD-838E-EF622F481143}"/>
              </a:ext>
            </a:extLst>
          </p:cNvPr>
          <p:cNvSpPr txBox="1"/>
          <p:nvPr/>
        </p:nvSpPr>
        <p:spPr>
          <a:xfrm>
            <a:off x="5118723" y="26749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Merriweather Sans" panose="00000500000000000000" pitchFamily="2" charset="0"/>
              </a:rPr>
              <a:t>Lokal- och anläggningsstöd</a:t>
            </a:r>
            <a:endParaRPr lang="sv-SE" sz="24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99CAD26-6442-F8CF-FAEA-41E063D3FE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5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8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476667A-EF9C-2C2B-3030-C84ADAB67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267494"/>
            <a:ext cx="3877736" cy="541916"/>
          </a:xfrm>
        </p:spPr>
        <p:txBody>
          <a:bodyPr/>
          <a:lstStyle/>
          <a:p>
            <a:r>
              <a:rPr lang="sv-SE" sz="2400" dirty="0"/>
              <a:t>Tillgänglighetsanpassning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4833AC-2FC2-2729-166F-1C6655194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274" y="1092857"/>
            <a:ext cx="3877736" cy="3632929"/>
          </a:xfrm>
        </p:spPr>
        <p:txBody>
          <a:bodyPr/>
          <a:lstStyle/>
          <a:p>
            <a:r>
              <a:rPr lang="sv-SE" sz="1600" dirty="0">
                <a:ea typeface="Calibri" panose="020F0502020204030204" pitchFamily="34" charset="0"/>
                <a:cs typeface="Calibri" panose="020F0502020204030204" pitchFamily="34" charset="0"/>
              </a:rPr>
              <a:t>Syftet ska vara att målgruppen ska kunna delta i verksamheten. </a:t>
            </a:r>
            <a:r>
              <a:rPr lang="sv-SE" sz="1600" dirty="0">
                <a:ea typeface="Calibri" panose="020F0502020204030204" pitchFamily="34" charset="0"/>
              </a:rPr>
              <a:t> </a:t>
            </a:r>
            <a:endParaRPr lang="sv-SE" sz="1600" dirty="0"/>
          </a:p>
          <a:p>
            <a:r>
              <a:rPr lang="sv-SE" sz="1600" dirty="0">
                <a:ea typeface="Calibri" panose="020F0502020204030204" pitchFamily="34" charset="0"/>
                <a:cs typeface="Calibri" panose="020F0502020204030204" pitchFamily="34" charset="0"/>
              </a:rPr>
              <a:t>Behov och efterfrågan ska komma från målgruppen.</a:t>
            </a:r>
          </a:p>
          <a:p>
            <a:r>
              <a:rPr lang="sv-SE" sz="1600" dirty="0">
                <a:ea typeface="Calibri" panose="020F0502020204030204" pitchFamily="34" charset="0"/>
                <a:cs typeface="Calibri" panose="020F0502020204030204" pitchFamily="34" charset="0"/>
              </a:rPr>
              <a:t>Sökande förening ska ha kapacitet att involvera den nya målgruppen i verksamheten. </a:t>
            </a:r>
          </a:p>
          <a:p>
            <a:pPr marL="0" indent="0">
              <a:buNone/>
            </a:pPr>
            <a:endParaRPr lang="sv-SE" sz="1200" dirty="0"/>
          </a:p>
          <a:p>
            <a:endParaRPr lang="sv-SE" sz="1200" dirty="0">
              <a:latin typeface="Merriweather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8A0C2F4-114D-1DD8-3FA7-665145BAE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15843" y="1112158"/>
            <a:ext cx="3743561" cy="33318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sv-SE" sz="1600" dirty="0">
                <a:ea typeface="Calibri" panose="020F0502020204030204" pitchFamily="34" charset="0"/>
                <a:cs typeface="Calibri" panose="020F0502020204030204" pitchFamily="34" charset="0"/>
              </a:rPr>
              <a:t>Tillgänglighetsanpassning av befintlig lokal/anläggning ”utifall att”. 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sv-SE" sz="1600" dirty="0">
                <a:ea typeface="Calibri" panose="020F0502020204030204" pitchFamily="34" charset="0"/>
                <a:cs typeface="Calibri" panose="020F0502020204030204" pitchFamily="34" charset="0"/>
              </a:rPr>
              <a:t>Tillgänglighetsanpassning som inte syftar till att målgruppen ska få vara med/delta i föreningen/verksamheten. 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sv-SE" sz="1600" dirty="0">
                <a:ea typeface="Calibri" panose="020F0502020204030204" pitchFamily="34" charset="0"/>
                <a:cs typeface="Calibri" panose="020F0502020204030204" pitchFamily="34" charset="0"/>
              </a:rPr>
              <a:t>Tillgänglighetsanpassning av turist- och besöksmål.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A34FE96-2E76-3338-718E-97213F8E3CC6}"/>
              </a:ext>
            </a:extLst>
          </p:cNvPr>
          <p:cNvSpPr txBox="1"/>
          <p:nvPr/>
        </p:nvSpPr>
        <p:spPr>
          <a:xfrm>
            <a:off x="5004048" y="483518"/>
            <a:ext cx="3743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ea typeface="Calibri" panose="020F0502020204030204" pitchFamily="34" charset="0"/>
                <a:cs typeface="Calibri" panose="020F0502020204030204" pitchFamily="34" charset="0"/>
              </a:rPr>
              <a:t>Vad kan man </a:t>
            </a:r>
            <a:r>
              <a:rPr lang="sv-SE" i="1" dirty="0">
                <a:ea typeface="Calibri" panose="020F0502020204030204" pitchFamily="34" charset="0"/>
                <a:cs typeface="Calibri" panose="020F0502020204030204" pitchFamily="34" charset="0"/>
              </a:rPr>
              <a:t>inte</a:t>
            </a:r>
            <a:r>
              <a:rPr lang="sv-SE" dirty="0">
                <a:ea typeface="Calibri" panose="020F0502020204030204" pitchFamily="34" charset="0"/>
                <a:cs typeface="Calibri" panose="020F0502020204030204" pitchFamily="34" charset="0"/>
              </a:rPr>
              <a:t> få stöd till?</a:t>
            </a:r>
            <a:endParaRPr lang="sv-SE" dirty="0">
              <a:ea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46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9F1E25C4-B21C-48B9-9C5A-9A5FAECE0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660197"/>
            <a:ext cx="1126976" cy="35411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7E94C40-AFC1-48F4-90BA-B22F83D1027E}"/>
              </a:ext>
            </a:extLst>
          </p:cNvPr>
          <p:cNvSpPr txBox="1"/>
          <p:nvPr/>
        </p:nvSpPr>
        <p:spPr>
          <a:xfrm>
            <a:off x="4825429" y="759402"/>
            <a:ext cx="4295328" cy="4223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sv-SE" sz="1600" dirty="0">
              <a:latin typeface="Merriweather Sa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Merriweather Sans" panose="00000500000000000000" pitchFamily="2" charset="0"/>
              </a:rPr>
              <a:t>Start av ny verksamhet/aktivitet* </a:t>
            </a:r>
            <a:br>
              <a:rPr lang="sv-SE" sz="1600" dirty="0">
                <a:latin typeface="Merriweather Sans" panose="00000500000000000000" pitchFamily="2" charset="0"/>
              </a:rPr>
            </a:br>
            <a:r>
              <a:rPr lang="sv-SE" sz="1600" dirty="0">
                <a:latin typeface="Merriweather Sans" panose="00000500000000000000" pitchFamily="2" charset="0"/>
              </a:rPr>
              <a:t>(*som inte redan finns inom 10 km)</a:t>
            </a:r>
            <a:br>
              <a:rPr lang="sv-SE" sz="1600" dirty="0">
                <a:latin typeface="Merriweather Sans" panose="00000500000000000000" pitchFamily="2" charset="0"/>
              </a:rPr>
            </a:br>
            <a:endParaRPr lang="sv-SE" sz="1600" dirty="0">
              <a:latin typeface="Merriweather Sa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Merriweather Sans" panose="00000500000000000000" pitchFamily="2" charset="0"/>
              </a:rPr>
              <a:t>Inkludering en ny målgrupp </a:t>
            </a:r>
            <a:br>
              <a:rPr lang="sv-SE" sz="1600" dirty="0">
                <a:latin typeface="Merriweather Sans" panose="00000500000000000000" pitchFamily="2" charset="0"/>
              </a:rPr>
            </a:br>
            <a:r>
              <a:rPr lang="sv-SE" sz="1600" dirty="0">
                <a:latin typeface="Merriweather Sans" panose="00000500000000000000" pitchFamily="2" charset="0"/>
              </a:rPr>
              <a:t>i en befintlig verksamhet.</a:t>
            </a:r>
            <a:br>
              <a:rPr lang="sv-SE" sz="1600" dirty="0">
                <a:latin typeface="Merriweather Sans" panose="00000500000000000000" pitchFamily="2" charset="0"/>
              </a:rPr>
            </a:br>
            <a:endParaRPr lang="sv-SE" sz="1600" dirty="0">
              <a:latin typeface="Merriweather Sa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Merriweather Sans" panose="00000500000000000000" pitchFamily="2" charset="0"/>
              </a:rPr>
              <a:t>Avsevärd förlängning av säsongen</a:t>
            </a:r>
            <a:br>
              <a:rPr lang="sv-SE" sz="1600" dirty="0">
                <a:latin typeface="Merriweather Sans" panose="00000500000000000000" pitchFamily="2" charset="0"/>
              </a:rPr>
            </a:br>
            <a:r>
              <a:rPr lang="sv-SE" sz="1600" dirty="0">
                <a:latin typeface="Merriweather Sans" panose="00000500000000000000" pitchFamily="2" charset="0"/>
              </a:rPr>
              <a:t>(åretruntverksamhet i princip, t.ex. från utomhus- till inomhusidrott).</a:t>
            </a:r>
          </a:p>
          <a:p>
            <a:pPr>
              <a:lnSpc>
                <a:spcPct val="150000"/>
              </a:lnSpc>
            </a:pPr>
            <a:br>
              <a:rPr lang="sv-SE" sz="1000" dirty="0">
                <a:latin typeface="Merriweather Sans" panose="00000500000000000000" pitchFamily="2" charset="0"/>
              </a:rPr>
            </a:br>
            <a:endParaRPr lang="sv-SE" sz="1000" dirty="0">
              <a:latin typeface="Merriweather Sans" panose="00000500000000000000" pitchFamily="2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90E2FA8-9802-7E3A-FEEE-46DE3A58A9C4}"/>
              </a:ext>
            </a:extLst>
          </p:cNvPr>
          <p:cNvSpPr txBox="1"/>
          <p:nvPr/>
        </p:nvSpPr>
        <p:spPr>
          <a:xfrm>
            <a:off x="5090485" y="236497"/>
            <a:ext cx="4223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Merriweather Sans" panose="00000500000000000000" pitchFamily="2" charset="0"/>
              </a:rPr>
              <a:t>Projektet ska vara utvecklande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E8BD486-B33C-4CC3-5906-B10CF6DF8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4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9F1E25C4-B21C-48B9-9C5A-9A5FAECE0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660197"/>
            <a:ext cx="1126976" cy="354118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CF50C136-F988-456B-A8FB-E3479B31A836}"/>
              </a:ext>
            </a:extLst>
          </p:cNvPr>
          <p:cNvSpPr txBox="1"/>
          <p:nvPr/>
        </p:nvSpPr>
        <p:spPr>
          <a:xfrm>
            <a:off x="283901" y="1090354"/>
            <a:ext cx="407936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Merriweather Sans" panose="00000500000000000000" pitchFamily="2" charset="0"/>
                <a:ea typeface="ＭＳ Ｐゴシック" pitchFamily="34" charset="-128"/>
              </a:rPr>
              <a:t>Efterfrågan kommer från målgruppen.</a:t>
            </a:r>
            <a:br>
              <a:rPr lang="sv-SE" sz="1600" dirty="0">
                <a:latin typeface="Merriweather Sans" panose="00000500000000000000" pitchFamily="2" charset="0"/>
                <a:ea typeface="ＭＳ Ｐゴシック" pitchFamily="34" charset="-128"/>
              </a:rPr>
            </a:br>
            <a:endParaRPr lang="sv-SE" sz="1600" dirty="0">
              <a:latin typeface="Merriweather Sans" panose="00000500000000000000" pitchFamily="2" charset="0"/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Merriweather Sans" panose="00000500000000000000" pitchFamily="2" charset="0"/>
                <a:ea typeface="ＭＳ Ｐゴシック" pitchFamily="34" charset="-128"/>
              </a:rPr>
              <a:t>Målgruppen ska vara delaktig och ha inflytande</a:t>
            </a:r>
          </a:p>
          <a:p>
            <a:endParaRPr lang="sv-SE" sz="1600" dirty="0">
              <a:solidFill>
                <a:prstClr val="black"/>
              </a:solidFill>
              <a:latin typeface="Merriweather Sans" panose="00000500000000000000" pitchFamily="2" charset="0"/>
              <a:ea typeface="ＭＳ Ｐゴシック" pitchFamily="34" charset="-128"/>
            </a:endParaRPr>
          </a:p>
          <a:p>
            <a:pPr marL="285750" indent="-285750">
              <a:buFontTx/>
              <a:buChar char="-"/>
            </a:pPr>
            <a:r>
              <a:rPr lang="sv-SE" sz="1600" dirty="0">
                <a:solidFill>
                  <a:prstClr val="black"/>
                </a:solidFill>
                <a:latin typeface="Merriweather Sans" panose="00000500000000000000" pitchFamily="2" charset="0"/>
                <a:ea typeface="ＭＳ Ｐゴシック" pitchFamily="34" charset="-128"/>
              </a:rPr>
              <a:t>i planeringen (t.ex. i planeringsgrupp, styrelse, referensgrupp, workshop, enkäter, vid utformning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prstClr val="black"/>
              </a:solidFill>
              <a:latin typeface="Merriweather Sans" panose="00000500000000000000" pitchFamily="2" charset="0"/>
              <a:ea typeface="ＭＳ Ｐゴシック" pitchFamily="34" charset="-128"/>
            </a:endParaRPr>
          </a:p>
          <a:p>
            <a:pPr marL="285750" indent="-285750">
              <a:buFontTx/>
              <a:buChar char="-"/>
            </a:pPr>
            <a:r>
              <a:rPr lang="sv-SE" sz="1600" dirty="0">
                <a:solidFill>
                  <a:prstClr val="black"/>
                </a:solidFill>
                <a:latin typeface="Merriweather Sans" panose="00000500000000000000" pitchFamily="2" charset="0"/>
                <a:ea typeface="ＭＳ Ｐゴシック" pitchFamily="34" charset="-128"/>
              </a:rPr>
              <a:t>i fortsatt verksamhet (t.ex. i styrelse, råd, sektion, som ledare </a:t>
            </a:r>
            <a:r>
              <a:rPr lang="sv-SE" sz="1600" dirty="0" err="1">
                <a:solidFill>
                  <a:prstClr val="black"/>
                </a:solidFill>
                <a:latin typeface="Merriweather Sans" panose="00000500000000000000" pitchFamily="2" charset="0"/>
                <a:ea typeface="ＭＳ Ｐゴシック" pitchFamily="34" charset="-128"/>
              </a:rPr>
              <a:t>etc</a:t>
            </a:r>
            <a:r>
              <a:rPr lang="sv-SE" sz="1600" dirty="0">
                <a:solidFill>
                  <a:prstClr val="black"/>
                </a:solidFill>
                <a:latin typeface="Merriweather Sans" panose="00000500000000000000" pitchFamily="2" charset="0"/>
                <a:ea typeface="ＭＳ Ｐゴシック" pitchFamily="34" charset="-128"/>
              </a:rPr>
              <a:t>).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C74FBC7-08AB-0CA4-F8B8-720AB7122383}"/>
              </a:ext>
            </a:extLst>
          </p:cNvPr>
          <p:cNvSpPr txBox="1"/>
          <p:nvPr/>
        </p:nvSpPr>
        <p:spPr>
          <a:xfrm>
            <a:off x="539552" y="156577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Merriweather Sans" panose="00000500000000000000" pitchFamily="2" charset="0"/>
              </a:rPr>
              <a:t>Målgruppen ska vara delaktig 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C2DF1CA-81A3-1074-D247-89E6A6EEBE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160" y="0"/>
            <a:ext cx="45938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56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ammarkollegiet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97189"/>
      </a:accent1>
      <a:accent2>
        <a:srgbClr val="E07800"/>
      </a:accent2>
      <a:accent3>
        <a:srgbClr val="C70E08"/>
      </a:accent3>
      <a:accent4>
        <a:srgbClr val="A7185C"/>
      </a:accent4>
      <a:accent5>
        <a:srgbClr val="009EC6"/>
      </a:accent5>
      <a:accent6>
        <a:srgbClr val="008577"/>
      </a:accent6>
      <a:hlink>
        <a:srgbClr val="5F5F5F"/>
      </a:hlink>
      <a:folHlink>
        <a:srgbClr val="919191"/>
      </a:folHlink>
    </a:clrScheme>
    <a:fontScheme name="Kammarkollegiet">
      <a:majorFont>
        <a:latin typeface="Franklin Gothic 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mmarkollegiet">
  <a:themeElements>
    <a:clrScheme name="Kammarkollegiet_PPT_colors">
      <a:dk1>
        <a:sysClr val="windowText" lastClr="000000"/>
      </a:dk1>
      <a:lt1>
        <a:sysClr val="window" lastClr="FFFFFF"/>
      </a:lt1>
      <a:dk2>
        <a:srgbClr val="000000"/>
      </a:dk2>
      <a:lt2>
        <a:srgbClr val="D9D9D9"/>
      </a:lt2>
      <a:accent1>
        <a:srgbClr val="D2E6DB"/>
      </a:accent1>
      <a:accent2>
        <a:srgbClr val="B8D9CE"/>
      </a:accent2>
      <a:accent3>
        <a:srgbClr val="5A6E65"/>
      </a:accent3>
      <a:accent4>
        <a:srgbClr val="F7C2D2"/>
      </a:accent4>
      <a:accent5>
        <a:srgbClr val="EA5783"/>
      </a:accent5>
      <a:accent6>
        <a:srgbClr val="AC214A"/>
      </a:accent6>
      <a:hlink>
        <a:srgbClr val="5A6E65"/>
      </a:hlink>
      <a:folHlink>
        <a:srgbClr val="A2A2A2"/>
      </a:folHlink>
    </a:clrScheme>
    <a:fontScheme name="Kammarkollegiet_PPT_font">
      <a:majorFont>
        <a:latin typeface="Merriweather San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ammarkollegiet.potx" id="{BB730FEE-E0B6-4569-B289-AAB93CFE7446}" vid="{8648E226-445D-41DB-889B-3ACF1FA96D6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Microsoft</Template>
  <TotalTime>14936</TotalTime>
  <Words>946</Words>
  <Application>Microsoft Office PowerPoint</Application>
  <PresentationFormat>Bildspel på skärmen (16:9)</PresentationFormat>
  <Paragraphs>161</Paragraphs>
  <Slides>19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Schoolbook</vt:lpstr>
      <vt:lpstr>Franklin Gothic Book</vt:lpstr>
      <vt:lpstr>Merriweather</vt:lpstr>
      <vt:lpstr>Merriweather Sans</vt:lpstr>
      <vt:lpstr>Office-tema</vt:lpstr>
      <vt:lpstr>Kammarkollegiet</vt:lpstr>
      <vt:lpstr>PowerPoint-presentation</vt:lpstr>
      <vt:lpstr>PowerPoint-presentation</vt:lpstr>
      <vt:lpstr>PowerPoint-presentation</vt:lpstr>
      <vt:lpstr>PowerPoint-presentation</vt:lpstr>
      <vt:lpstr>Projektstöd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Konstsnöanläggningar</vt:lpstr>
      <vt:lpstr>Liftar</vt:lpstr>
      <vt:lpstr>När, var, hur söka?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Anderson Gadd</dc:creator>
  <cp:lastModifiedBy>Cecilia Eriksson</cp:lastModifiedBy>
  <cp:revision>111</cp:revision>
  <dcterms:created xsi:type="dcterms:W3CDTF">2019-10-11T07:35:46Z</dcterms:created>
  <dcterms:modified xsi:type="dcterms:W3CDTF">2023-10-04T10:11:43Z</dcterms:modified>
</cp:coreProperties>
</file>